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64" r:id="rId3"/>
    <p:sldMasterId id="2147483667" r:id="rId4"/>
    <p:sldMasterId id="2147483670" r:id="rId5"/>
  </p:sldMasterIdLst>
  <p:notesMasterIdLst>
    <p:notesMasterId r:id="rId16"/>
  </p:notesMasterIdLst>
  <p:handoutMasterIdLst>
    <p:handoutMasterId r:id="rId17"/>
  </p:handoutMasterIdLst>
  <p:sldIdLst>
    <p:sldId id="256" r:id="rId6"/>
    <p:sldId id="265" r:id="rId7"/>
    <p:sldId id="266" r:id="rId8"/>
    <p:sldId id="261" r:id="rId9"/>
    <p:sldId id="267" r:id="rId10"/>
    <p:sldId id="262" r:id="rId11"/>
    <p:sldId id="268" r:id="rId12"/>
    <p:sldId id="263" r:id="rId13"/>
    <p:sldId id="264" r:id="rId14"/>
    <p:sldId id="260" r:id="rId15"/>
  </p:sldIdLst>
  <p:sldSz cx="12192000" cy="6858000"/>
  <p:notesSz cx="9236075"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7B661F3-9182-483C-BCB7-AE69C7F820D0}">
          <p14:sldIdLst>
            <p14:sldId id="256"/>
            <p14:sldId id="265"/>
            <p14:sldId id="266"/>
            <p14:sldId id="261"/>
            <p14:sldId id="267"/>
            <p14:sldId id="262"/>
            <p14:sldId id="268"/>
            <p14:sldId id="263"/>
            <p14:sldId id="264"/>
            <p14:sldId id="260"/>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avers, Corey" initials="BC" lastIdx="2" clrIdx="0">
    <p:extLst>
      <p:ext uri="{19B8F6BF-5375-455C-9EA6-DF929625EA0E}">
        <p15:presenceInfo xmlns:p15="http://schemas.microsoft.com/office/powerpoint/2012/main" userId="S::cbeavers@fairfield.ca.gov::63a6824e-95e2-495a-bc69-fc6aecf4288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68016" autoAdjust="0"/>
  </p:normalViewPr>
  <p:slideViewPr>
    <p:cSldViewPr snapToGrid="0">
      <p:cViewPr varScale="1">
        <p:scale>
          <a:sx n="74" d="100"/>
          <a:sy n="74" d="100"/>
        </p:scale>
        <p:origin x="190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EDC80F1-8B3D-45AB-9CC2-3AB5ED59EFBE}"/>
              </a:ext>
            </a:extLst>
          </p:cNvPr>
          <p:cNvSpPr>
            <a:spLocks noGrp="1"/>
          </p:cNvSpPr>
          <p:nvPr>
            <p:ph type="hdr" sz="quarter"/>
          </p:nvPr>
        </p:nvSpPr>
        <p:spPr>
          <a:xfrm>
            <a:off x="1" y="0"/>
            <a:ext cx="4002930" cy="35214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7EF032B-D6B0-4AF9-949F-2EAF8961D65D}"/>
              </a:ext>
            </a:extLst>
          </p:cNvPr>
          <p:cNvSpPr>
            <a:spLocks noGrp="1"/>
          </p:cNvSpPr>
          <p:nvPr>
            <p:ph type="dt" sz="quarter" idx="1"/>
          </p:nvPr>
        </p:nvSpPr>
        <p:spPr>
          <a:xfrm>
            <a:off x="5231569" y="0"/>
            <a:ext cx="4002930" cy="352143"/>
          </a:xfrm>
          <a:prstGeom prst="rect">
            <a:avLst/>
          </a:prstGeom>
        </p:spPr>
        <p:txBody>
          <a:bodyPr vert="horz" lIns="91440" tIns="45720" rIns="91440" bIns="45720" rtlCol="0"/>
          <a:lstStyle>
            <a:lvl1pPr algn="r">
              <a:defRPr sz="1200"/>
            </a:lvl1pPr>
          </a:lstStyle>
          <a:p>
            <a:fld id="{560D99D5-E7C2-4391-AF75-264A21806171}" type="datetimeFigureOut">
              <a:rPr lang="en-US" smtClean="0"/>
              <a:t>11/1/2021</a:t>
            </a:fld>
            <a:endParaRPr lang="en-US"/>
          </a:p>
        </p:txBody>
      </p:sp>
      <p:sp>
        <p:nvSpPr>
          <p:cNvPr id="4" name="Footer Placeholder 3">
            <a:extLst>
              <a:ext uri="{FF2B5EF4-FFF2-40B4-BE49-F238E27FC236}">
                <a16:creationId xmlns:a16="http://schemas.microsoft.com/office/drawing/2014/main" id="{EC20866E-817E-40FF-A3A6-8CC9ABE5C395}"/>
              </a:ext>
            </a:extLst>
          </p:cNvPr>
          <p:cNvSpPr>
            <a:spLocks noGrp="1"/>
          </p:cNvSpPr>
          <p:nvPr>
            <p:ph type="ftr" sz="quarter" idx="2"/>
          </p:nvPr>
        </p:nvSpPr>
        <p:spPr>
          <a:xfrm>
            <a:off x="1" y="6658258"/>
            <a:ext cx="4002930" cy="35214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FB34665-2350-4D57-B151-036F7EA0CD3B}"/>
              </a:ext>
            </a:extLst>
          </p:cNvPr>
          <p:cNvSpPr>
            <a:spLocks noGrp="1"/>
          </p:cNvSpPr>
          <p:nvPr>
            <p:ph type="sldNum" sz="quarter" idx="3"/>
          </p:nvPr>
        </p:nvSpPr>
        <p:spPr>
          <a:xfrm>
            <a:off x="5231569" y="6658258"/>
            <a:ext cx="4002930" cy="352142"/>
          </a:xfrm>
          <a:prstGeom prst="rect">
            <a:avLst/>
          </a:prstGeom>
        </p:spPr>
        <p:txBody>
          <a:bodyPr vert="horz" lIns="91440" tIns="45720" rIns="91440" bIns="45720" rtlCol="0" anchor="b"/>
          <a:lstStyle>
            <a:lvl1pPr algn="r">
              <a:defRPr sz="1200"/>
            </a:lvl1pPr>
          </a:lstStyle>
          <a:p>
            <a:fld id="{0BF199AF-5C55-4BF7-A828-6D80E4B0E02B}" type="slidenum">
              <a:rPr lang="en-US" smtClean="0"/>
              <a:t>‹#›</a:t>
            </a:fld>
            <a:endParaRPr lang="en-US"/>
          </a:p>
        </p:txBody>
      </p:sp>
    </p:spTree>
    <p:extLst>
      <p:ext uri="{BB962C8B-B14F-4D97-AF65-F5344CB8AC3E}">
        <p14:creationId xmlns:p14="http://schemas.microsoft.com/office/powerpoint/2010/main" val="322551445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4"/>
            <a:ext cx="4002299" cy="351737"/>
          </a:xfrm>
          <a:prstGeom prst="rect">
            <a:avLst/>
          </a:prstGeom>
        </p:spPr>
        <p:txBody>
          <a:bodyPr vert="horz" lIns="92480" tIns="46240" rIns="92480" bIns="46240" rtlCol="0"/>
          <a:lstStyle>
            <a:lvl1pPr algn="l">
              <a:defRPr sz="1200"/>
            </a:lvl1pPr>
          </a:lstStyle>
          <a:p>
            <a:endParaRPr lang="en-US" dirty="0"/>
          </a:p>
        </p:txBody>
      </p:sp>
      <p:sp>
        <p:nvSpPr>
          <p:cNvPr id="3" name="Date Placeholder 2"/>
          <p:cNvSpPr>
            <a:spLocks noGrp="1"/>
          </p:cNvSpPr>
          <p:nvPr>
            <p:ph type="dt" idx="1"/>
          </p:nvPr>
        </p:nvSpPr>
        <p:spPr>
          <a:xfrm>
            <a:off x="5231641" y="4"/>
            <a:ext cx="4002299" cy="351737"/>
          </a:xfrm>
          <a:prstGeom prst="rect">
            <a:avLst/>
          </a:prstGeom>
        </p:spPr>
        <p:txBody>
          <a:bodyPr vert="horz" lIns="92480" tIns="46240" rIns="92480" bIns="46240" rtlCol="0"/>
          <a:lstStyle>
            <a:lvl1pPr algn="r">
              <a:defRPr sz="1200"/>
            </a:lvl1pPr>
          </a:lstStyle>
          <a:p>
            <a:fld id="{EBCFA0CE-1911-4732-A504-4A2C73F6035C}" type="datetimeFigureOut">
              <a:rPr lang="en-US" smtClean="0"/>
              <a:t>11/1/2021</a:t>
            </a:fld>
            <a:endParaRPr lang="en-US" dirty="0"/>
          </a:p>
        </p:txBody>
      </p:sp>
      <p:sp>
        <p:nvSpPr>
          <p:cNvPr id="4" name="Slide Image Placeholder 3"/>
          <p:cNvSpPr>
            <a:spLocks noGrp="1" noRot="1" noChangeAspect="1"/>
          </p:cNvSpPr>
          <p:nvPr>
            <p:ph type="sldImg" idx="2"/>
          </p:nvPr>
        </p:nvSpPr>
        <p:spPr>
          <a:xfrm>
            <a:off x="2516188" y="876300"/>
            <a:ext cx="4203700" cy="2365375"/>
          </a:xfrm>
          <a:prstGeom prst="rect">
            <a:avLst/>
          </a:prstGeom>
          <a:noFill/>
          <a:ln w="12700">
            <a:solidFill>
              <a:prstClr val="black"/>
            </a:solidFill>
          </a:ln>
        </p:spPr>
        <p:txBody>
          <a:bodyPr vert="horz" lIns="92480" tIns="46240" rIns="92480" bIns="46240" rtlCol="0" anchor="ctr"/>
          <a:lstStyle/>
          <a:p>
            <a:endParaRPr lang="en-US" dirty="0"/>
          </a:p>
        </p:txBody>
      </p:sp>
      <p:sp>
        <p:nvSpPr>
          <p:cNvPr id="5" name="Notes Placeholder 4"/>
          <p:cNvSpPr>
            <a:spLocks noGrp="1"/>
          </p:cNvSpPr>
          <p:nvPr>
            <p:ph type="body" sz="quarter" idx="3"/>
          </p:nvPr>
        </p:nvSpPr>
        <p:spPr>
          <a:xfrm>
            <a:off x="923608" y="3373755"/>
            <a:ext cx="7388860" cy="2760346"/>
          </a:xfrm>
          <a:prstGeom prst="rect">
            <a:avLst/>
          </a:prstGeom>
        </p:spPr>
        <p:txBody>
          <a:bodyPr vert="horz" lIns="92480" tIns="46240" rIns="92480" bIns="4624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658667"/>
            <a:ext cx="4002299" cy="351736"/>
          </a:xfrm>
          <a:prstGeom prst="rect">
            <a:avLst/>
          </a:prstGeom>
        </p:spPr>
        <p:txBody>
          <a:bodyPr vert="horz" lIns="92480" tIns="46240" rIns="92480" bIns="4624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31641" y="6658667"/>
            <a:ext cx="4002299" cy="351736"/>
          </a:xfrm>
          <a:prstGeom prst="rect">
            <a:avLst/>
          </a:prstGeom>
        </p:spPr>
        <p:txBody>
          <a:bodyPr vert="horz" lIns="92480" tIns="46240" rIns="92480" bIns="46240" rtlCol="0" anchor="b"/>
          <a:lstStyle>
            <a:lvl1pPr algn="r">
              <a:defRPr sz="1200"/>
            </a:lvl1pPr>
          </a:lstStyle>
          <a:p>
            <a:fld id="{077733B4-1DB9-4F47-B3F2-946B181F3012}" type="slidenum">
              <a:rPr lang="en-US" smtClean="0"/>
              <a:t>‹#›</a:t>
            </a:fld>
            <a:endParaRPr lang="en-US" dirty="0"/>
          </a:p>
        </p:txBody>
      </p:sp>
    </p:spTree>
    <p:extLst>
      <p:ext uri="{BB962C8B-B14F-4D97-AF65-F5344CB8AC3E}">
        <p14:creationId xmlns:p14="http://schemas.microsoft.com/office/powerpoint/2010/main" val="40659391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Good evening all, thank you all for coming tonight. My name is Corey Beavers and I work for the City of Fairfield Public Works Department. I am joined this evening with Sandra Gonzalez and Kevin Flanagan with Republic Services, along with Lisa Coelho with R3 Consulting. Tonight, we will be discussing a new state law, Senate Bill 1383, and ways your businesses can comply with SB 1383 requirements. We will begin with a short presentation about the history of California’s solid waste mandates and the goals of Senate Bill 1383. We will then discuss how your business can comply with new SB 1383 mandates and your requirements as businesses owners, before concluding with a question-and-answer segment. </a:t>
            </a:r>
          </a:p>
          <a:p>
            <a:r>
              <a:rPr lang="en-US" sz="1000" dirty="0"/>
              <a:t>(NEXT SLIDE)</a:t>
            </a:r>
          </a:p>
          <a:p>
            <a:endParaRPr lang="en-US" sz="1000" dirty="0"/>
          </a:p>
        </p:txBody>
      </p:sp>
    </p:spTree>
    <p:extLst>
      <p:ext uri="{BB962C8B-B14F-4D97-AF65-F5344CB8AC3E}">
        <p14:creationId xmlns:p14="http://schemas.microsoft.com/office/powerpoint/2010/main" val="19904678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This concludes my presentation, thank you again for your time this evening. If you have any additional questions, please feel free to contact myself or Sandra.</a:t>
            </a:r>
          </a:p>
        </p:txBody>
      </p:sp>
    </p:spTree>
    <p:extLst>
      <p:ext uri="{BB962C8B-B14F-4D97-AF65-F5344CB8AC3E}">
        <p14:creationId xmlns:p14="http://schemas.microsoft.com/office/powerpoint/2010/main" val="335576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4">
              <a:defRPr/>
            </a:pPr>
            <a:r>
              <a:rPr lang="en-US" sz="1000" dirty="0"/>
              <a:t>For the sake of time, we won’t discuss too deeply into what has already transpired, but the State of California leads the nation in energy efficiency standards and has long had a series of legislative bills pertaining to solid waste management prior to Senate Bill 1383. </a:t>
            </a:r>
          </a:p>
          <a:p>
            <a:pPr defTabSz="914284">
              <a:defRPr/>
            </a:pPr>
            <a:endParaRPr lang="en-US" sz="1000" dirty="0"/>
          </a:p>
          <a:p>
            <a:pPr defTabSz="914284">
              <a:defRPr/>
            </a:pPr>
            <a:r>
              <a:rPr lang="en-US" sz="1000" dirty="0"/>
              <a:t>Starting in 1989, Assembly Bill 939, </a:t>
            </a:r>
            <a:r>
              <a:rPr lang="en-US" sz="1000" i="1" dirty="0"/>
              <a:t>Integrated Waste Management Act,</a:t>
            </a:r>
            <a:r>
              <a:rPr lang="en-US" sz="1000" dirty="0"/>
              <a:t> was the first of many unfunded state mandates and required that all jurisdictions divert 25% of solid waste from landfills through source reduction, recycling, and composting. This diversion percentage was increased to 50% in January 2000. The City of Fairfield currently meets this 50% diversion through programs such as our source separated curbside collection programs. When I say source separation, I am referring to separating materials by type at the point of discard so they can be recycled. </a:t>
            </a:r>
          </a:p>
          <a:p>
            <a:pPr defTabSz="914284">
              <a:defRPr/>
            </a:pPr>
            <a:endParaRPr lang="en-US" sz="1000" dirty="0"/>
          </a:p>
          <a:p>
            <a:pPr defTabSz="914284">
              <a:defRPr/>
            </a:pPr>
            <a:r>
              <a:rPr lang="en-US" sz="1000" dirty="0"/>
              <a:t>AB 32, </a:t>
            </a:r>
            <a:r>
              <a:rPr lang="en-US" sz="1000" i="1" dirty="0"/>
              <a:t>Global Warming Solutions Act</a:t>
            </a:r>
            <a:r>
              <a:rPr lang="en-US" sz="1000" dirty="0"/>
              <a:t>, enacted in 2006, required that greenhouse gas emissions be reduced to 1990 levels by 2020 to fight the impacts of global warming/climate change. </a:t>
            </a:r>
          </a:p>
          <a:p>
            <a:pPr defTabSz="914284">
              <a:defRPr/>
            </a:pPr>
            <a:endParaRPr lang="en-US" sz="1000" dirty="0"/>
          </a:p>
          <a:p>
            <a:pPr defTabSz="914284">
              <a:defRPr/>
            </a:pPr>
            <a:r>
              <a:rPr lang="en-US" sz="1000" dirty="0"/>
              <a:t>AB 341, </a:t>
            </a:r>
            <a:r>
              <a:rPr lang="en-US" sz="1000" i="1" dirty="0"/>
              <a:t>Mandatory Commercial Recycling</a:t>
            </a:r>
            <a:r>
              <a:rPr lang="en-US" sz="1000" dirty="0"/>
              <a:t>, enacted in 2012, requires businesses that generate four cubic yards or more of commercial solid waste per week, or multi-family properties of five or more units, to subscribe to recycling services. AB 341 focused on traditional recyclables such glass, metal, plastics, and cardboard. The main goals of AB 341 were to divert recyclable materials from landfills as a method to reduce greenhouse gas emissions and to expand recycling services and manufacturing facilities.</a:t>
            </a:r>
          </a:p>
          <a:p>
            <a:pPr defTabSz="914284">
              <a:defRPr/>
            </a:pPr>
            <a:endParaRPr lang="en-US" sz="1000" dirty="0"/>
          </a:p>
          <a:p>
            <a:pPr defTabSz="914284">
              <a:defRPr/>
            </a:pPr>
            <a:r>
              <a:rPr lang="en-US" sz="1000" dirty="0"/>
              <a:t>AB 1826, </a:t>
            </a:r>
            <a:r>
              <a:rPr lang="en-US" sz="1000" i="1" dirty="0"/>
              <a:t>Mandatory Commercial Organics Recycling,</a:t>
            </a:r>
            <a:r>
              <a:rPr lang="en-US" sz="1000" dirty="0"/>
              <a:t> enacted in 2016 and revised September 2020, required businesses and multi-family properties that generate two or more cubic yards of solid waste to subscribe to organics collection service. Organics include green waste,  yard waste and food waste. </a:t>
            </a:r>
          </a:p>
          <a:p>
            <a:pPr defTabSz="914284">
              <a:defRPr/>
            </a:pPr>
            <a:endParaRPr lang="en-US" sz="1000" dirty="0"/>
          </a:p>
          <a:p>
            <a:pPr defTabSz="914284">
              <a:defRPr/>
            </a:pPr>
            <a:r>
              <a:rPr lang="en-US" sz="1000" dirty="0"/>
              <a:t>Which leads us to the most recent bill and the focus of tonight’s meeting, Senate Bill 1383, </a:t>
            </a:r>
            <a:r>
              <a:rPr lang="en-US" sz="1000" i="1" dirty="0"/>
              <a:t>Reducing Short-lived Climate Pollutants</a:t>
            </a:r>
            <a:r>
              <a:rPr lang="en-US" sz="1000" dirty="0"/>
              <a:t>. </a:t>
            </a:r>
          </a:p>
          <a:p>
            <a:pPr defTabSz="914284">
              <a:defRPr/>
            </a:pPr>
            <a:r>
              <a:rPr lang="en-US" sz="1000" dirty="0"/>
              <a:t>(NEXT SLIDE)</a:t>
            </a:r>
          </a:p>
          <a:p>
            <a:endParaRPr lang="en-US" sz="1000" dirty="0"/>
          </a:p>
        </p:txBody>
      </p:sp>
    </p:spTree>
    <p:extLst>
      <p:ext uri="{BB962C8B-B14F-4D97-AF65-F5344CB8AC3E}">
        <p14:creationId xmlns:p14="http://schemas.microsoft.com/office/powerpoint/2010/main" val="2052403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SB 1383, was signed into law in 2016, regulations were finalized in 2020. SB 1383 is considered to be the most significant waste reduction mandate to adopted in California in the last 30 years and will result in numerous changes to local jurisdictions, haulers, and solid waste generators such as businesses and residents. SB 1383 builds upon previous California legislation related to solid waste, sustainability, and environmental regulation. SB 1383 requirements will go into effect starting January 1, 2022.</a:t>
            </a:r>
          </a:p>
          <a:p>
            <a:endParaRPr lang="en-US" sz="1000" dirty="0"/>
          </a:p>
          <a:p>
            <a:r>
              <a:rPr lang="en-US" sz="1000" dirty="0"/>
              <a:t>SB 1383 sets statewide targets to reduce organic waste disposal by 75% and to recover at least 20% of currently disposed surplus food for people to eat by 2025. Organic waste in the context of SB 1383 refers to green waste, wood waste, food waste and food soiled-paper.</a:t>
            </a:r>
          </a:p>
          <a:p>
            <a:endParaRPr lang="en-US" sz="1000" dirty="0"/>
          </a:p>
          <a:p>
            <a:r>
              <a:rPr lang="en-US" sz="1000" dirty="0"/>
              <a:t>The goals of SB 1383 organics diversion are largely two-fold: the first goal is to directly reduce the emissions of short-lived climate pollutants and subsequently help mitigate the effects of climate change. Landfilling organic waste leads to anaerobic breakdown of that material which creates short-lived climate pollutants and potent greenhouse gases such as methane. Reducing methane and other similar short-lived climate emissions is paramount in combating the impacts of climate change and air pollution.</a:t>
            </a:r>
          </a:p>
          <a:p>
            <a:endParaRPr lang="en-US" sz="1000" dirty="0"/>
          </a:p>
          <a:p>
            <a:r>
              <a:rPr lang="en-US" sz="1000" dirty="0"/>
              <a:t>The second goal of SB 1383 is to recover edible food from disposal to combat food insecurity/hunger in California. A CalRecycle study found that organic waste comprises nearly two-thirds of California’s total waste stream and food waste specifically composed about 18%, or six million tons, of the total waste stream in California.</a:t>
            </a:r>
          </a:p>
          <a:p>
            <a:endParaRPr lang="en-US" sz="1000" dirty="0"/>
          </a:p>
          <a:p>
            <a:r>
              <a:rPr lang="en-US" sz="1000" dirty="0"/>
              <a:t>To comply with SB 1383 mandates, </a:t>
            </a:r>
            <a:r>
              <a:rPr lang="en-US" sz="1000" b="1" dirty="0"/>
              <a:t>ALL </a:t>
            </a:r>
            <a:r>
              <a:rPr lang="en-US" sz="1000" dirty="0"/>
              <a:t>commercial businesses and residents must be provided with organic waste recycling services. Businesses and residents must comply with organic recycling services and will need to sign up for organic recycling service through Republic Services.</a:t>
            </a:r>
          </a:p>
          <a:p>
            <a:endParaRPr lang="en-US" sz="1000" dirty="0"/>
          </a:p>
          <a:p>
            <a:r>
              <a:rPr lang="en-US" sz="1000" dirty="0"/>
              <a:t>Again, I want to stress that this is an unfunded State mandate and SB 1383 regulations will impact all Californians. </a:t>
            </a:r>
          </a:p>
          <a:p>
            <a:r>
              <a:rPr lang="en-US" sz="1000" dirty="0"/>
              <a:t>(NEXT SLIDE)</a:t>
            </a:r>
          </a:p>
        </p:txBody>
      </p:sp>
    </p:spTree>
    <p:extLst>
      <p:ext uri="{BB962C8B-B14F-4D97-AF65-F5344CB8AC3E}">
        <p14:creationId xmlns:p14="http://schemas.microsoft.com/office/powerpoint/2010/main" val="3497680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So, what does this all mean for businesses? The easiest way for businesses to comply with SB 1383 requirements and Fairfield Municipal Code Section 9.220 is to subscribe to organic waste recycling service with Republic Services. Republic Services provides curbside organic recycling service and businesses are strongly encouraged to contact Republic to sign up prior to January 1, 2022. Businesses will be provided a third container, a green </a:t>
            </a:r>
            <a:r>
              <a:rPr lang="en-US" sz="1000" dirty="0" err="1"/>
              <a:t>toter</a:t>
            </a:r>
            <a:r>
              <a:rPr lang="en-US" sz="1000" dirty="0"/>
              <a:t> style cart, for organics collection.</a:t>
            </a:r>
          </a:p>
          <a:p>
            <a:endParaRPr lang="en-US" sz="1000" dirty="0"/>
          </a:p>
          <a:p>
            <a:r>
              <a:rPr lang="en-US" sz="1000" dirty="0"/>
              <a:t>If your business currently uses a third-party landscaper to manage green waste, your business is compliant with only the green waste recycling requirement. However, SB 1383 requires that food waste/food-soiled paper also be diverted from landfill and your business may still be required to sign up for organic recycling services through Republic Services. Your business will be required to report the name of your landscaper and the amount of yard waste that your landscaper hauls.</a:t>
            </a:r>
          </a:p>
          <a:p>
            <a:endParaRPr lang="en-US" sz="1000" dirty="0"/>
          </a:p>
          <a:p>
            <a:pPr algn="l"/>
            <a:r>
              <a:rPr lang="en-US" sz="1000" dirty="0"/>
              <a:t>In addition to signing up for organic recycling services, </a:t>
            </a:r>
            <a:r>
              <a:rPr lang="en-US" sz="1000" dirty="0">
                <a:solidFill>
                  <a:srgbClr val="333333"/>
                </a:solidFill>
              </a:rPr>
              <a:t>businesses must provide collection carts for organic waste and recyclables in all areas where trash carts are provided to employees, tenants, contractors and customers, except in restrooms. The carts must have a label or color to clarify their disposal stream. The picture on this slide is an example of container made by Rubbermaid that meets SB1383 requirements.</a:t>
            </a:r>
          </a:p>
          <a:p>
            <a:pPr algn="l"/>
            <a:endParaRPr lang="en-US" sz="1000" dirty="0">
              <a:solidFill>
                <a:srgbClr val="333333"/>
              </a:solidFill>
            </a:endParaRPr>
          </a:p>
          <a:p>
            <a:pPr algn="l"/>
            <a:r>
              <a:rPr lang="en-US" sz="1000" dirty="0"/>
              <a:t>Businesses will be required to provide education to employees, contractors, tenants, and customers regarding how to properly sort organic material into the correct carts to reduce contamination. Contamination means that the wrong type of material was placed in the organics cart. Only yard waste, green waste, food waste, and food soiled paper are acceptable in the organics cart.</a:t>
            </a:r>
          </a:p>
          <a:p>
            <a:pPr algn="l"/>
            <a:endParaRPr lang="en-US" sz="1000" dirty="0"/>
          </a:p>
          <a:p>
            <a:pPr algn="l"/>
            <a:r>
              <a:rPr lang="en-US" sz="1000" dirty="0"/>
              <a:t>Lastly, businesses will be required to monitor carts for contamination and inform employees if carts are contaminated. Republic Services will also monitor carts for contamination during the collection process and will notify businesses if contamination is detected. </a:t>
            </a:r>
          </a:p>
          <a:p>
            <a:pPr algn="l"/>
            <a:r>
              <a:rPr lang="en-US" sz="1000" dirty="0"/>
              <a:t>(NEXT SLIDE)</a:t>
            </a:r>
          </a:p>
        </p:txBody>
      </p:sp>
    </p:spTree>
    <p:extLst>
      <p:ext uri="{BB962C8B-B14F-4D97-AF65-F5344CB8AC3E}">
        <p14:creationId xmlns:p14="http://schemas.microsoft.com/office/powerpoint/2010/main" val="4126755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SB 1383 requires some commercial businesses to participate in an Edible Food Recovery Program. The City and Republic Services will contact businesses that will need to comply with Edible Food Recovery Program requirements separately either via phone or direct mail. If your business falls into any of the businesses categories shown either Tier 1 or Tier 2, please speak to either myself or Sandra after the presentation to see if your business needs to comply. </a:t>
            </a:r>
          </a:p>
          <a:p>
            <a:endParaRPr lang="en-US" sz="1000" dirty="0"/>
          </a:p>
          <a:p>
            <a:r>
              <a:rPr lang="en-US" sz="1000" dirty="0"/>
              <a:t>Tier 1 businesses include:</a:t>
            </a:r>
            <a:br>
              <a:rPr lang="en-US" sz="1000" dirty="0"/>
            </a:br>
            <a:r>
              <a:rPr lang="en-US" sz="1000" dirty="0"/>
              <a:t>Grocery Stores, Wholesale Food Vendors, Distributors, and Food Service Providers.</a:t>
            </a:r>
          </a:p>
          <a:p>
            <a:endParaRPr lang="en-US" sz="1000" dirty="0"/>
          </a:p>
          <a:p>
            <a:r>
              <a:rPr lang="en-US" sz="1000" dirty="0"/>
              <a:t>Tier 2 businesses include:</a:t>
            </a:r>
          </a:p>
          <a:p>
            <a:r>
              <a:rPr lang="en-US" sz="1000" dirty="0"/>
              <a:t>Cafeterias, Restaurants, Special Event Venues, Hotels, and Hospitals and Health Facilities.</a:t>
            </a:r>
          </a:p>
          <a:p>
            <a:endParaRPr lang="en-US" sz="1000" dirty="0"/>
          </a:p>
          <a:p>
            <a:r>
              <a:rPr lang="en-US" sz="1000" dirty="0"/>
              <a:t>Please note, that most restaurants will </a:t>
            </a:r>
            <a:r>
              <a:rPr lang="en-US" sz="1000" b="1" dirty="0"/>
              <a:t>not</a:t>
            </a:r>
            <a:r>
              <a:rPr lang="en-US" sz="1000" dirty="0"/>
              <a:t> need to comply, but again, please contact myself or Sandra if you have questions directly related to edible food recovery. </a:t>
            </a:r>
          </a:p>
          <a:p>
            <a:r>
              <a:rPr lang="en-US" sz="1000" dirty="0"/>
              <a:t>(NEXT SLIDE)</a:t>
            </a:r>
          </a:p>
        </p:txBody>
      </p:sp>
    </p:spTree>
    <p:extLst>
      <p:ext uri="{BB962C8B-B14F-4D97-AF65-F5344CB8AC3E}">
        <p14:creationId xmlns:p14="http://schemas.microsoft.com/office/powerpoint/2010/main" val="895881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As mentioned in previous slides, Senate Bill 1383 is an unfunded State mandate, and no funds or grants will be available to help businesses comply with requirements. The City understands that SB 1383 mandates may present financial hardship for businesses and will work with businesses to try to find solutions. However, the City of Fairfield is mandated by State law to implement SB 1383 programs and ensure that businesses and residents comply.</a:t>
            </a:r>
          </a:p>
          <a:p>
            <a:endParaRPr lang="en-US" sz="1000" dirty="0"/>
          </a:p>
          <a:p>
            <a:r>
              <a:rPr lang="en-US" sz="1000" dirty="0"/>
              <a:t>Organics recycling service through Republic Services will be a separate charge and businesses are strongly encouraged to contact Republic Services prior to January 1, 2022, to sign up to ensure compliance. This charge will be shown as a separate line item on your bill.</a:t>
            </a:r>
          </a:p>
          <a:p>
            <a:endParaRPr lang="en-US" sz="1000" dirty="0"/>
          </a:p>
          <a:p>
            <a:r>
              <a:rPr lang="en-US" sz="1000" dirty="0"/>
              <a:t>Organic recycling rates are based off the total number of carts and the frequency of pick-up service; additional carts and more frequent pick-ups will result in greater rates. Most businesses will be able to meet SB 1383 organics recycling services with 1 organics cart that is picked up 1 time per week, but businesses that generate more organic waste may be required to have additional carts and/or pick-ups.</a:t>
            </a:r>
          </a:p>
          <a:p>
            <a:endParaRPr lang="en-US" sz="1000" dirty="0"/>
          </a:p>
          <a:p>
            <a:r>
              <a:rPr lang="en-US" sz="1000" dirty="0"/>
              <a:t>SB 1383 rates are still being finalized and the current rates for organics service may be subject to change once rates are finalized. The City of Fairfield has consistently had lower rates than neighboring Cities and jurisdictions and strives to continue to offer competitive and cost-effective rates for both residents and businesses. Republic Services will notify businesses of any rate changes prior to implementation.</a:t>
            </a:r>
          </a:p>
          <a:p>
            <a:r>
              <a:rPr lang="en-US" sz="1000" dirty="0"/>
              <a:t>(NEXT SLIDE)</a:t>
            </a:r>
          </a:p>
          <a:p>
            <a:endParaRPr lang="en-US" sz="1000" dirty="0"/>
          </a:p>
          <a:p>
            <a:endParaRPr lang="en-US" sz="1000" dirty="0"/>
          </a:p>
        </p:txBody>
      </p:sp>
    </p:spTree>
    <p:extLst>
      <p:ext uri="{BB962C8B-B14F-4D97-AF65-F5344CB8AC3E}">
        <p14:creationId xmlns:p14="http://schemas.microsoft.com/office/powerpoint/2010/main" val="4089790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000" dirty="0">
                <a:solidFill>
                  <a:srgbClr val="000000"/>
                </a:solidFill>
              </a:rPr>
              <a:t>While SB 1383 is a statewide bill, SB regulations do allow Cities to grant exemptions on a case-by-case basis. However, these exemptions are uncommon and the vast majority of businesses will need to subscribe to organics recycling service as described in previous slides. Businesses should be prepared to subscribe to organics recycling services and comply with other SB 1383 requirements.</a:t>
            </a:r>
          </a:p>
          <a:p>
            <a:endParaRPr lang="nl-NL" sz="1000" dirty="0">
              <a:solidFill>
                <a:srgbClr val="000000"/>
              </a:solidFill>
            </a:endParaRPr>
          </a:p>
          <a:p>
            <a:r>
              <a:rPr lang="nl-NL" sz="1000" dirty="0">
                <a:solidFill>
                  <a:srgbClr val="000000"/>
                </a:solidFill>
              </a:rPr>
              <a:t>Under AB 1826, </a:t>
            </a:r>
            <a:r>
              <a:rPr lang="nl-NL" sz="1000" i="1" dirty="0">
                <a:solidFill>
                  <a:srgbClr val="000000"/>
                </a:solidFill>
              </a:rPr>
              <a:t>Mandatory Commerical Organic Recycling</a:t>
            </a:r>
            <a:r>
              <a:rPr lang="nl-NL" sz="1000" dirty="0">
                <a:solidFill>
                  <a:srgbClr val="000000"/>
                </a:solidFill>
              </a:rPr>
              <a:t>, your business may have applied for and/or been granted an exemption. However, due to changes in law and SB 1383 requirements, businesses that were previously granted an exemption will either need to renew (if applicable) or may have the exemption revoked. If your business was granted an exemption in the past and you wish to see if your excemption is still valid, please contact me after the meeting.</a:t>
            </a:r>
          </a:p>
          <a:p>
            <a:endParaRPr lang="nl-NL" sz="1000" dirty="0">
              <a:solidFill>
                <a:srgbClr val="000000"/>
              </a:solidFill>
            </a:endParaRPr>
          </a:p>
          <a:p>
            <a:r>
              <a:rPr lang="nl-NL" sz="1000" dirty="0">
                <a:solidFill>
                  <a:srgbClr val="000000"/>
                </a:solidFill>
              </a:rPr>
              <a:t>SB 1383 exemptions may be granted for either:</a:t>
            </a:r>
          </a:p>
          <a:p>
            <a:pPr marL="342857" indent="-342857">
              <a:buAutoNum type="arabicParenBoth"/>
            </a:pPr>
            <a:r>
              <a:rPr lang="nl-NL" sz="1000" dirty="0">
                <a:solidFill>
                  <a:srgbClr val="000000"/>
                </a:solidFill>
              </a:rPr>
              <a:t>De Minimis Waivers. </a:t>
            </a:r>
          </a:p>
          <a:p>
            <a:r>
              <a:rPr lang="en-US" sz="1000" dirty="0">
                <a:solidFill>
                  <a:srgbClr val="000000"/>
                </a:solidFill>
              </a:rPr>
              <a:t>	(A) A jurisdiction may waive a commercial business’ obligation to comply with some or all of the organic waste requirements of this article if the commercial business provides documentation or the jurisdiction has evidence demonstrating  that: </a:t>
            </a:r>
          </a:p>
          <a:p>
            <a:r>
              <a:rPr lang="en-US" sz="1000" dirty="0">
                <a:solidFill>
                  <a:srgbClr val="000000"/>
                </a:solidFill>
              </a:rPr>
              <a:t>	1. The commercial business’ total solid waste collection service is two cubic yards or more per week and organic waste comprises less than 20 gallons per week per applicable container of the business’ total waste. </a:t>
            </a:r>
          </a:p>
          <a:p>
            <a:r>
              <a:rPr lang="en-US" sz="1000" dirty="0">
                <a:solidFill>
                  <a:srgbClr val="000000"/>
                </a:solidFill>
              </a:rPr>
              <a:t>	</a:t>
            </a:r>
          </a:p>
          <a:p>
            <a:r>
              <a:rPr lang="en-US" sz="1000" dirty="0">
                <a:solidFill>
                  <a:srgbClr val="000000"/>
                </a:solidFill>
              </a:rPr>
              <a:t>	2.The commercial business’ total solid waste collection service is less than two cubic yards per week and organic waste comprises less than 10 gallons per week per applicable container of the business’ total waste. </a:t>
            </a:r>
          </a:p>
          <a:p>
            <a:endParaRPr lang="en-US" sz="1000" dirty="0">
              <a:solidFill>
                <a:srgbClr val="000000"/>
              </a:solidFill>
            </a:endParaRPr>
          </a:p>
          <a:p>
            <a:r>
              <a:rPr lang="en-US" sz="1000" dirty="0">
                <a:solidFill>
                  <a:srgbClr val="000000"/>
                </a:solidFill>
              </a:rPr>
              <a:t>(2) Physical Space Waivers. </a:t>
            </a:r>
          </a:p>
          <a:p>
            <a:r>
              <a:rPr lang="en-US" sz="1000" dirty="0">
                <a:solidFill>
                  <a:srgbClr val="000000"/>
                </a:solidFill>
              </a:rPr>
              <a:t>	(A) A jurisdiction may waive a commercial business’ or property owner’s obligation to comply with some or all of the organic waste collection service requirements of this article if the commercial business or property owner provides documentation, or the jurisdiction has evidence from its staff, a hauler, licensed architect, or licensed engineer demonstrating that the premises lack adequate space for any of the organic waste container. </a:t>
            </a:r>
          </a:p>
          <a:p>
            <a:endParaRPr lang="en-US" sz="1000" dirty="0">
              <a:solidFill>
                <a:srgbClr val="000000"/>
              </a:solidFill>
            </a:endParaRPr>
          </a:p>
          <a:p>
            <a:r>
              <a:rPr lang="en-US" sz="1000" dirty="0">
                <a:solidFill>
                  <a:srgbClr val="000000"/>
                </a:solidFill>
              </a:rPr>
              <a:t>If you believe your business is eligible for exemption for either of these two reasons (De Minimis or Physical Space) please contact the City. Waivers will be issued on a case-by-case basis and will require a site visit by the City to verify if an exemption can be granted.  We have exemption forms in the lobby if you are interested in applying.</a:t>
            </a:r>
          </a:p>
          <a:p>
            <a:r>
              <a:rPr lang="en-US" sz="1000" dirty="0">
                <a:solidFill>
                  <a:srgbClr val="000000"/>
                </a:solidFill>
              </a:rPr>
              <a:t>(NEXT SLIDE)</a:t>
            </a:r>
            <a:endParaRPr lang="en-US" sz="1000" dirty="0"/>
          </a:p>
        </p:txBody>
      </p:sp>
    </p:spTree>
    <p:extLst>
      <p:ext uri="{BB962C8B-B14F-4D97-AF65-F5344CB8AC3E}">
        <p14:creationId xmlns:p14="http://schemas.microsoft.com/office/powerpoint/2010/main" val="3150195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The City of Fairfield and Republic Services are here to help you and your business comply with SB 1383 requirements. If you have any questions about SB 1383, please reach out to us.</a:t>
            </a:r>
          </a:p>
          <a:p>
            <a:r>
              <a:rPr lang="en-US" sz="1000" dirty="0"/>
              <a:t>In addition to email and phone calls, the City and Republic Services are happy to provide:</a:t>
            </a:r>
          </a:p>
          <a:p>
            <a:pPr marL="171428" indent="-171428">
              <a:buFont typeface="Arial" panose="020B0604020202020204" pitchFamily="34" charset="0"/>
              <a:buChar char="•"/>
            </a:pPr>
            <a:r>
              <a:rPr lang="en-US" sz="1000" dirty="0"/>
              <a:t>Site Visits to your business to help teach employees about organic recycling and source separation</a:t>
            </a:r>
          </a:p>
          <a:p>
            <a:pPr marL="171428" indent="-171428">
              <a:buFont typeface="Arial" panose="020B0604020202020204" pitchFamily="34" charset="0"/>
              <a:buChar char="•"/>
            </a:pPr>
            <a:r>
              <a:rPr lang="en-US" sz="1000" dirty="0"/>
              <a:t>Flyers and pamphlets for you and your employees to help educate about SB 1383 requirements</a:t>
            </a:r>
          </a:p>
          <a:p>
            <a:pPr marL="171428" indent="-171428">
              <a:buFont typeface="Arial" panose="020B0604020202020204" pitchFamily="34" charset="0"/>
              <a:buChar char="•"/>
            </a:pPr>
            <a:r>
              <a:rPr lang="en-US" sz="1000" dirty="0"/>
              <a:t>Republic Services will continue to provide newsletters about SB 1383 and other programs that are available to you</a:t>
            </a:r>
          </a:p>
          <a:p>
            <a:pPr marL="171428" indent="-171428">
              <a:buFont typeface="Arial" panose="020B0604020202020204" pitchFamily="34" charset="0"/>
              <a:buChar char="•"/>
            </a:pPr>
            <a:r>
              <a:rPr lang="en-US" sz="1000" dirty="0"/>
              <a:t>And lastly, there is information available online at the City’s and Republic Services’ website, in addition to CalRecycle.</a:t>
            </a:r>
          </a:p>
        </p:txBody>
      </p:sp>
    </p:spTree>
    <p:extLst>
      <p:ext uri="{BB962C8B-B14F-4D97-AF65-F5344CB8AC3E}">
        <p14:creationId xmlns:p14="http://schemas.microsoft.com/office/powerpoint/2010/main" val="3530014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Sandra, Lisa, and I will be happy to answer any questions you may have at this time regarding SB 1383 or organics recycling.</a:t>
            </a:r>
          </a:p>
        </p:txBody>
      </p:sp>
    </p:spTree>
    <p:extLst>
      <p:ext uri="{BB962C8B-B14F-4D97-AF65-F5344CB8AC3E}">
        <p14:creationId xmlns:p14="http://schemas.microsoft.com/office/powerpoint/2010/main" val="3988179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1570D-99B8-49B0-BE41-7220FFD4356A}"/>
              </a:ext>
            </a:extLst>
          </p:cNvPr>
          <p:cNvSpPr>
            <a:spLocks noGrp="1"/>
          </p:cNvSpPr>
          <p:nvPr>
            <p:ph type="ctrTitle"/>
          </p:nvPr>
        </p:nvSpPr>
        <p:spPr>
          <a:xfrm>
            <a:off x="1524000" y="1122363"/>
            <a:ext cx="9144000" cy="2387600"/>
          </a:xfrm>
        </p:spPr>
        <p:txBody>
          <a:bodyPr anchor="b"/>
          <a:lstStyle>
            <a:lvl1pPr algn="ctr">
              <a:defRPr sz="6000" b="1">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9EAC7D49-F912-4DE5-925F-B01460290438}"/>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D474A6F-4D12-4D17-BE4B-28F679F3F816}"/>
              </a:ext>
            </a:extLst>
          </p:cNvPr>
          <p:cNvSpPr>
            <a:spLocks noGrp="1"/>
          </p:cNvSpPr>
          <p:nvPr>
            <p:ph type="dt" sz="half" idx="10"/>
          </p:nvPr>
        </p:nvSpPr>
        <p:spPr/>
        <p:txBody>
          <a:bodyPr/>
          <a:lstStyle/>
          <a:p>
            <a:fld id="{2FD4B2EC-1493-40BF-B416-32DEE53406DC}" type="datetime1">
              <a:rPr lang="en-US" smtClean="0"/>
              <a:t>11/1/2021</a:t>
            </a:fld>
            <a:endParaRPr lang="en-US" dirty="0"/>
          </a:p>
        </p:txBody>
      </p:sp>
      <p:sp>
        <p:nvSpPr>
          <p:cNvPr id="5" name="Footer Placeholder 4">
            <a:extLst>
              <a:ext uri="{FF2B5EF4-FFF2-40B4-BE49-F238E27FC236}">
                <a16:creationId xmlns:a16="http://schemas.microsoft.com/office/drawing/2014/main" id="{8B57E72E-4BA4-45F6-A3C2-4CE8FAFEF9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746C1EF-C5AC-468B-A9E5-6036FAC29144}"/>
              </a:ext>
            </a:extLst>
          </p:cNvPr>
          <p:cNvSpPr>
            <a:spLocks noGrp="1"/>
          </p:cNvSpPr>
          <p:nvPr>
            <p:ph type="sldNum" sz="quarter" idx="12"/>
          </p:nvPr>
        </p:nvSpPr>
        <p:spPr/>
        <p:txBody>
          <a:bodyPr/>
          <a:lstStyle/>
          <a:p>
            <a:fld id="{91EE72BC-AECF-455D-982C-8A07EEA6CD76}" type="slidenum">
              <a:rPr lang="en-US" smtClean="0"/>
              <a:t>‹#›</a:t>
            </a:fld>
            <a:endParaRPr lang="en-US" dirty="0"/>
          </a:p>
        </p:txBody>
      </p:sp>
    </p:spTree>
    <p:extLst>
      <p:ext uri="{BB962C8B-B14F-4D97-AF65-F5344CB8AC3E}">
        <p14:creationId xmlns:p14="http://schemas.microsoft.com/office/powerpoint/2010/main" val="2156720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21A41-22BF-4BBF-B388-D9D5FEAA4F26}"/>
              </a:ext>
            </a:extLst>
          </p:cNvPr>
          <p:cNvSpPr>
            <a:spLocks noGrp="1"/>
          </p:cNvSpPr>
          <p:nvPr>
            <p:ph type="title"/>
          </p:nvPr>
        </p:nvSpPr>
        <p:spPr>
          <a:xfrm>
            <a:off x="838200" y="7676"/>
            <a:ext cx="10515600" cy="1325563"/>
          </a:xfrm>
        </p:spPr>
        <p:txBody>
          <a:bodyPr/>
          <a:lstStyle>
            <a:lvl1pPr>
              <a:defRPr b="1">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6992E82-6F7A-4BDE-A732-356C1EB24E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118835-F646-42C0-890D-9057C3752518}"/>
              </a:ext>
            </a:extLst>
          </p:cNvPr>
          <p:cNvSpPr>
            <a:spLocks noGrp="1"/>
          </p:cNvSpPr>
          <p:nvPr>
            <p:ph type="dt" sz="half" idx="10"/>
          </p:nvPr>
        </p:nvSpPr>
        <p:spPr/>
        <p:txBody>
          <a:bodyPr/>
          <a:lstStyle/>
          <a:p>
            <a:fld id="{9315B6AD-613C-4B63-8454-204B9654316C}" type="datetime1">
              <a:rPr lang="en-US" smtClean="0"/>
              <a:t>11/1/2021</a:t>
            </a:fld>
            <a:endParaRPr lang="en-US" dirty="0"/>
          </a:p>
        </p:txBody>
      </p:sp>
      <p:sp>
        <p:nvSpPr>
          <p:cNvPr id="5" name="Footer Placeholder 4">
            <a:extLst>
              <a:ext uri="{FF2B5EF4-FFF2-40B4-BE49-F238E27FC236}">
                <a16:creationId xmlns:a16="http://schemas.microsoft.com/office/drawing/2014/main" id="{33D9FB17-EA46-4AE9-9483-4D042519E9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8678A5A-F931-428B-A0DE-110029D9376A}"/>
              </a:ext>
            </a:extLst>
          </p:cNvPr>
          <p:cNvSpPr>
            <a:spLocks noGrp="1"/>
          </p:cNvSpPr>
          <p:nvPr>
            <p:ph type="sldNum" sz="quarter" idx="12"/>
          </p:nvPr>
        </p:nvSpPr>
        <p:spPr/>
        <p:txBody>
          <a:bodyPr/>
          <a:lstStyle/>
          <a:p>
            <a:fld id="{91E11C9A-2337-492A-923B-7A0F41B78D41}" type="slidenum">
              <a:rPr lang="en-US" smtClean="0"/>
              <a:t>‹#›</a:t>
            </a:fld>
            <a:endParaRPr lang="en-US" dirty="0"/>
          </a:p>
        </p:txBody>
      </p:sp>
    </p:spTree>
    <p:extLst>
      <p:ext uri="{BB962C8B-B14F-4D97-AF65-F5344CB8AC3E}">
        <p14:creationId xmlns:p14="http://schemas.microsoft.com/office/powerpoint/2010/main" val="72835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D5B9F-1BCB-467E-89B6-F5F739E12F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960CBA-0B23-4F0F-BC35-9ABE6A9498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6B0C96-EF3C-4A2D-AC1E-47FF188A5E29}"/>
              </a:ext>
            </a:extLst>
          </p:cNvPr>
          <p:cNvSpPr>
            <a:spLocks noGrp="1"/>
          </p:cNvSpPr>
          <p:nvPr>
            <p:ph type="dt" sz="half" idx="10"/>
          </p:nvPr>
        </p:nvSpPr>
        <p:spPr/>
        <p:txBody>
          <a:bodyPr/>
          <a:lstStyle/>
          <a:p>
            <a:fld id="{AD77FED2-AC17-49EE-9D0E-2B477F1C5CFE}" type="datetime1">
              <a:rPr lang="en-US" smtClean="0"/>
              <a:t>11/1/2021</a:t>
            </a:fld>
            <a:endParaRPr lang="en-US" dirty="0"/>
          </a:p>
        </p:txBody>
      </p:sp>
      <p:sp>
        <p:nvSpPr>
          <p:cNvPr id="5" name="Footer Placeholder 4">
            <a:extLst>
              <a:ext uri="{FF2B5EF4-FFF2-40B4-BE49-F238E27FC236}">
                <a16:creationId xmlns:a16="http://schemas.microsoft.com/office/drawing/2014/main" id="{12FA0FEF-5574-46CD-8489-A415CC11F26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28976EF-B965-4850-B40A-A9A76B91B635}"/>
              </a:ext>
            </a:extLst>
          </p:cNvPr>
          <p:cNvSpPr>
            <a:spLocks noGrp="1"/>
          </p:cNvSpPr>
          <p:nvPr>
            <p:ph type="sldNum" sz="quarter" idx="12"/>
          </p:nvPr>
        </p:nvSpPr>
        <p:spPr/>
        <p:txBody>
          <a:bodyPr/>
          <a:lstStyle/>
          <a:p>
            <a:fld id="{9366A00A-363C-4C90-A9DC-CC8D0565F5BF}" type="slidenum">
              <a:rPr lang="en-US" smtClean="0"/>
              <a:t>‹#›</a:t>
            </a:fld>
            <a:endParaRPr lang="en-US" dirty="0"/>
          </a:p>
        </p:txBody>
      </p:sp>
    </p:spTree>
    <p:extLst>
      <p:ext uri="{BB962C8B-B14F-4D97-AF65-F5344CB8AC3E}">
        <p14:creationId xmlns:p14="http://schemas.microsoft.com/office/powerpoint/2010/main" val="1810926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169E6-A489-408B-BB9A-64AF56ECE5B1}"/>
              </a:ext>
            </a:extLst>
          </p:cNvPr>
          <p:cNvSpPr>
            <a:spLocks noGrp="1"/>
          </p:cNvSpPr>
          <p:nvPr>
            <p:ph type="title"/>
          </p:nvPr>
        </p:nvSpPr>
        <p:spPr>
          <a:xfrm>
            <a:off x="838200" y="-637"/>
            <a:ext cx="10515600" cy="1325563"/>
          </a:xfrm>
        </p:spPr>
        <p:txBody>
          <a:bodyPr/>
          <a:lstStyle>
            <a:lvl1pPr>
              <a:defRPr b="1">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FF4AFC62-5F38-4ABB-8A5D-87D10AAA3C4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D6C4CC-A9FD-4FE3-A2D3-3A2F537E3AD3}"/>
              </a:ext>
            </a:extLst>
          </p:cNvPr>
          <p:cNvSpPr>
            <a:spLocks noGrp="1"/>
          </p:cNvSpPr>
          <p:nvPr>
            <p:ph type="dt" sz="half" idx="10"/>
          </p:nvPr>
        </p:nvSpPr>
        <p:spPr/>
        <p:txBody>
          <a:bodyPr/>
          <a:lstStyle/>
          <a:p>
            <a:fld id="{A5D4A0E9-2857-4357-A395-FCD73B6F4768}" type="datetime1">
              <a:rPr lang="en-US" smtClean="0"/>
              <a:t>11/1/2021</a:t>
            </a:fld>
            <a:endParaRPr lang="en-US" dirty="0"/>
          </a:p>
        </p:txBody>
      </p:sp>
      <p:sp>
        <p:nvSpPr>
          <p:cNvPr id="5" name="Footer Placeholder 4">
            <a:extLst>
              <a:ext uri="{FF2B5EF4-FFF2-40B4-BE49-F238E27FC236}">
                <a16:creationId xmlns:a16="http://schemas.microsoft.com/office/drawing/2014/main" id="{81625361-690B-4C14-B767-3756CC54B4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D40A20D-2FCE-4309-AE4E-BD58503E2A81}"/>
              </a:ext>
            </a:extLst>
          </p:cNvPr>
          <p:cNvSpPr>
            <a:spLocks noGrp="1"/>
          </p:cNvSpPr>
          <p:nvPr>
            <p:ph type="sldNum" sz="quarter" idx="12"/>
          </p:nvPr>
        </p:nvSpPr>
        <p:spPr/>
        <p:txBody>
          <a:bodyPr/>
          <a:lstStyle/>
          <a:p>
            <a:fld id="{D022D115-5C07-490E-8FA1-B95537A9AA8F}" type="slidenum">
              <a:rPr lang="en-US" smtClean="0"/>
              <a:t>‹#›</a:t>
            </a:fld>
            <a:endParaRPr lang="en-US" dirty="0"/>
          </a:p>
        </p:txBody>
      </p:sp>
    </p:spTree>
    <p:extLst>
      <p:ext uri="{BB962C8B-B14F-4D97-AF65-F5344CB8AC3E}">
        <p14:creationId xmlns:p14="http://schemas.microsoft.com/office/powerpoint/2010/main" val="627987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6E63F-016C-4481-98C7-C56C113D5B04}"/>
              </a:ext>
            </a:extLst>
          </p:cNvPr>
          <p:cNvSpPr>
            <a:spLocks noGrp="1"/>
          </p:cNvSpPr>
          <p:nvPr>
            <p:ph type="ctrTitle" hasCustomPrompt="1"/>
          </p:nvPr>
        </p:nvSpPr>
        <p:spPr>
          <a:xfrm>
            <a:off x="1524000" y="16766"/>
            <a:ext cx="9144000" cy="2387600"/>
          </a:xfrm>
        </p:spPr>
        <p:txBody>
          <a:bodyPr anchor="b"/>
          <a:lstStyle>
            <a:lvl1pPr algn="ctr">
              <a:defRPr sz="6000">
                <a:solidFill>
                  <a:schemeClr val="bg1"/>
                </a:solidFill>
              </a:defRPr>
            </a:lvl1pPr>
          </a:lstStyle>
          <a:p>
            <a:r>
              <a:rPr lang="en-US" dirty="0"/>
              <a:t>Last Slide</a:t>
            </a:r>
          </a:p>
        </p:txBody>
      </p:sp>
      <p:sp>
        <p:nvSpPr>
          <p:cNvPr id="4" name="Date Placeholder 3">
            <a:extLst>
              <a:ext uri="{FF2B5EF4-FFF2-40B4-BE49-F238E27FC236}">
                <a16:creationId xmlns:a16="http://schemas.microsoft.com/office/drawing/2014/main" id="{BA487E1A-2584-443D-A8E4-9222C4851BF0}"/>
              </a:ext>
            </a:extLst>
          </p:cNvPr>
          <p:cNvSpPr>
            <a:spLocks noGrp="1"/>
          </p:cNvSpPr>
          <p:nvPr>
            <p:ph type="dt" sz="half" idx="10"/>
          </p:nvPr>
        </p:nvSpPr>
        <p:spPr/>
        <p:txBody>
          <a:bodyPr/>
          <a:lstStyle/>
          <a:p>
            <a:fld id="{AF9D5285-5593-4047-ABBA-6769A2C8C129}" type="datetime1">
              <a:rPr lang="en-US" smtClean="0"/>
              <a:t>11/1/2021</a:t>
            </a:fld>
            <a:endParaRPr lang="en-US" dirty="0"/>
          </a:p>
        </p:txBody>
      </p:sp>
      <p:sp>
        <p:nvSpPr>
          <p:cNvPr id="5" name="Footer Placeholder 4">
            <a:extLst>
              <a:ext uri="{FF2B5EF4-FFF2-40B4-BE49-F238E27FC236}">
                <a16:creationId xmlns:a16="http://schemas.microsoft.com/office/drawing/2014/main" id="{84F686E2-82B4-46F6-A14A-2215CF7E139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5AA0BE0-0F28-453B-9FD0-721E437E4E41}"/>
              </a:ext>
            </a:extLst>
          </p:cNvPr>
          <p:cNvSpPr>
            <a:spLocks noGrp="1"/>
          </p:cNvSpPr>
          <p:nvPr>
            <p:ph type="sldNum" sz="quarter" idx="12"/>
          </p:nvPr>
        </p:nvSpPr>
        <p:spPr/>
        <p:txBody>
          <a:bodyPr/>
          <a:lstStyle/>
          <a:p>
            <a:fld id="{7D2B03D6-190C-491D-AB86-EFCC567D5865}" type="slidenum">
              <a:rPr lang="en-US" smtClean="0"/>
              <a:t>‹#›</a:t>
            </a:fld>
            <a:endParaRPr lang="en-US" dirty="0"/>
          </a:p>
        </p:txBody>
      </p:sp>
    </p:spTree>
    <p:extLst>
      <p:ext uri="{BB962C8B-B14F-4D97-AF65-F5344CB8AC3E}">
        <p14:creationId xmlns:p14="http://schemas.microsoft.com/office/powerpoint/2010/main" val="12251204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E33B92-5B46-41F9-A6B2-C7FCA62411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ACF50A-452C-4070-90C0-6F48F9F6CE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5571B2-C2B3-4546-BA18-E2A486B687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A9A205-3493-4504-A513-A1C420FEECD6}" type="datetime1">
              <a:rPr lang="en-US" smtClean="0"/>
              <a:t>11/1/2021</a:t>
            </a:fld>
            <a:endParaRPr lang="en-US" dirty="0"/>
          </a:p>
        </p:txBody>
      </p:sp>
      <p:sp>
        <p:nvSpPr>
          <p:cNvPr id="5" name="Footer Placeholder 4">
            <a:extLst>
              <a:ext uri="{FF2B5EF4-FFF2-40B4-BE49-F238E27FC236}">
                <a16:creationId xmlns:a16="http://schemas.microsoft.com/office/drawing/2014/main" id="{6AA0987B-71E6-4F14-9887-46EEAC72D1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1EBEA73-AB45-4695-BF3B-7F67B18E0E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EE72BC-AECF-455D-982C-8A07EEA6CD76}" type="slidenum">
              <a:rPr lang="en-US" smtClean="0"/>
              <a:t>‹#›</a:t>
            </a:fld>
            <a:endParaRPr lang="en-US" dirty="0"/>
          </a:p>
        </p:txBody>
      </p:sp>
      <p:pic>
        <p:nvPicPr>
          <p:cNvPr id="10" name="Picture 9" descr="A screenshot of a computer&#10;&#10;Description automatically generated with medium confidence">
            <a:extLst>
              <a:ext uri="{FF2B5EF4-FFF2-40B4-BE49-F238E27FC236}">
                <a16:creationId xmlns:a16="http://schemas.microsoft.com/office/drawing/2014/main" id="{9EABD928-96FE-4C26-9979-57470220E4A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877851611"/>
      </p:ext>
    </p:extLst>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screenshot of a computer&#10;&#10;Description automatically generated with medium confidence">
            <a:extLst>
              <a:ext uri="{FF2B5EF4-FFF2-40B4-BE49-F238E27FC236}">
                <a16:creationId xmlns:a16="http://schemas.microsoft.com/office/drawing/2014/main" id="{D15AA1DA-CC19-47EB-95A6-098E34872EC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8369CE47-59FA-4E74-80FD-C8498E5549A6}"/>
              </a:ext>
            </a:extLst>
          </p:cNvPr>
          <p:cNvSpPr>
            <a:spLocks noGrp="1"/>
          </p:cNvSpPr>
          <p:nvPr>
            <p:ph type="title"/>
          </p:nvPr>
        </p:nvSpPr>
        <p:spPr>
          <a:xfrm>
            <a:off x="838200" y="7677"/>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7E62FA27-A38E-43CF-B4E3-17994E16EC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BFAA76-EA78-47E9-93E8-23CD0737C5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254847-6ACC-4754-B0EE-9A916A5CF8E1}" type="datetime1">
              <a:rPr lang="en-US" smtClean="0"/>
              <a:t>11/1/2021</a:t>
            </a:fld>
            <a:endParaRPr lang="en-US" dirty="0"/>
          </a:p>
        </p:txBody>
      </p:sp>
      <p:sp>
        <p:nvSpPr>
          <p:cNvPr id="5" name="Footer Placeholder 4">
            <a:extLst>
              <a:ext uri="{FF2B5EF4-FFF2-40B4-BE49-F238E27FC236}">
                <a16:creationId xmlns:a16="http://schemas.microsoft.com/office/drawing/2014/main" id="{C1184AA6-AABE-495A-82AB-2FA83CD678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4870134-85B1-4360-9AB0-19E638147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E11C9A-2337-492A-923B-7A0F41B78D41}" type="slidenum">
              <a:rPr lang="en-US" smtClean="0"/>
              <a:t>‹#›</a:t>
            </a:fld>
            <a:endParaRPr lang="en-US" dirty="0"/>
          </a:p>
        </p:txBody>
      </p:sp>
    </p:spTree>
    <p:extLst>
      <p:ext uri="{BB962C8B-B14F-4D97-AF65-F5344CB8AC3E}">
        <p14:creationId xmlns:p14="http://schemas.microsoft.com/office/powerpoint/2010/main" val="4232583471"/>
      </p:ext>
    </p:extLst>
  </p:cSld>
  <p:clrMap bg1="lt1" tx1="dk1" bg2="lt2" tx2="dk2" accent1="accent1" accent2="accent2" accent3="accent3" accent4="accent4" accent5="accent5" accent6="accent6" hlink="hlink" folHlink="folHlink"/>
  <p:sldLayoutIdLst>
    <p:sldLayoutId id="2147483663" r:id="rId1"/>
  </p:sldLayoutIdLst>
  <p:hf sldNum="0" hdr="0" ftr="0" dt="0"/>
  <p:txStyles>
    <p:title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screenshot of a computer&#10;&#10;Description automatically generated with medium confidence">
            <a:extLst>
              <a:ext uri="{FF2B5EF4-FFF2-40B4-BE49-F238E27FC236}">
                <a16:creationId xmlns:a16="http://schemas.microsoft.com/office/drawing/2014/main" id="{B1C2879F-5D55-4149-ABF5-9A3B8CC14AE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616AD7EB-82F7-4140-B6AE-1982E5800D50}"/>
              </a:ext>
            </a:extLst>
          </p:cNvPr>
          <p:cNvSpPr>
            <a:spLocks noGrp="1"/>
          </p:cNvSpPr>
          <p:nvPr>
            <p:ph type="title"/>
          </p:nvPr>
        </p:nvSpPr>
        <p:spPr>
          <a:xfrm>
            <a:off x="838200" y="7673"/>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BB18C63C-20D4-4B14-A431-ECD90C1BDC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1F0226-ABE2-473F-AAF6-B16F00C3B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F00FD1-1F29-4FB8-B38F-20114755141D}" type="datetime1">
              <a:rPr lang="en-US" smtClean="0"/>
              <a:t>11/1/2021</a:t>
            </a:fld>
            <a:endParaRPr lang="en-US" dirty="0"/>
          </a:p>
        </p:txBody>
      </p:sp>
      <p:sp>
        <p:nvSpPr>
          <p:cNvPr id="5" name="Footer Placeholder 4">
            <a:extLst>
              <a:ext uri="{FF2B5EF4-FFF2-40B4-BE49-F238E27FC236}">
                <a16:creationId xmlns:a16="http://schemas.microsoft.com/office/drawing/2014/main" id="{86BF3EE4-6F9E-4C08-9A13-E80CDFE7C6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7E614F2-AC67-4450-9F49-D059A52A21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66A00A-363C-4C90-A9DC-CC8D0565F5BF}" type="slidenum">
              <a:rPr lang="en-US" smtClean="0"/>
              <a:t>‹#›</a:t>
            </a:fld>
            <a:endParaRPr lang="en-US" dirty="0"/>
          </a:p>
        </p:txBody>
      </p:sp>
    </p:spTree>
    <p:extLst>
      <p:ext uri="{BB962C8B-B14F-4D97-AF65-F5344CB8AC3E}">
        <p14:creationId xmlns:p14="http://schemas.microsoft.com/office/powerpoint/2010/main" val="4199997668"/>
      </p:ext>
    </p:extLst>
  </p:cSld>
  <p:clrMap bg1="lt1" tx1="dk1" bg2="lt2" tx2="dk2" accent1="accent1" accent2="accent2" accent3="accent3" accent4="accent4" accent5="accent5" accent6="accent6" hlink="hlink" folHlink="folHlink"/>
  <p:sldLayoutIdLst>
    <p:sldLayoutId id="2147483666" r:id="rId1"/>
  </p:sldLayoutIdLst>
  <p:hf sldNum="0" hdr="0" ftr="0" dt="0"/>
  <p:txStyles>
    <p:title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text&#10;&#10;Description automatically generated">
            <a:extLst>
              <a:ext uri="{FF2B5EF4-FFF2-40B4-BE49-F238E27FC236}">
                <a16:creationId xmlns:a16="http://schemas.microsoft.com/office/drawing/2014/main" id="{D6D81F72-9B34-4A2D-84A7-2F167F3AA9B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B58FEB3C-9004-45C1-9CE4-9CFA967C0D29}"/>
              </a:ext>
            </a:extLst>
          </p:cNvPr>
          <p:cNvSpPr>
            <a:spLocks noGrp="1"/>
          </p:cNvSpPr>
          <p:nvPr>
            <p:ph type="title"/>
          </p:nvPr>
        </p:nvSpPr>
        <p:spPr>
          <a:xfrm>
            <a:off x="838200" y="-637"/>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C5A39AE-5FFA-4840-A2EB-A07FEDE55A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AAAF4D-A3B0-43B3-929F-32F1825956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D2E858-36F6-42A0-BB9F-9A027189C263}" type="datetime1">
              <a:rPr lang="en-US" smtClean="0"/>
              <a:t>11/1/2021</a:t>
            </a:fld>
            <a:endParaRPr lang="en-US" dirty="0"/>
          </a:p>
        </p:txBody>
      </p:sp>
      <p:sp>
        <p:nvSpPr>
          <p:cNvPr id="5" name="Footer Placeholder 4">
            <a:extLst>
              <a:ext uri="{FF2B5EF4-FFF2-40B4-BE49-F238E27FC236}">
                <a16:creationId xmlns:a16="http://schemas.microsoft.com/office/drawing/2014/main" id="{EACA831C-1062-4438-AF50-2667E1389D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0AAE6ED-1175-4086-99B9-1C853C492D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2D115-5C07-490E-8FA1-B95537A9AA8F}" type="slidenum">
              <a:rPr lang="en-US" smtClean="0"/>
              <a:t>‹#›</a:t>
            </a:fld>
            <a:endParaRPr lang="en-US" dirty="0"/>
          </a:p>
        </p:txBody>
      </p:sp>
    </p:spTree>
    <p:extLst>
      <p:ext uri="{BB962C8B-B14F-4D97-AF65-F5344CB8AC3E}">
        <p14:creationId xmlns:p14="http://schemas.microsoft.com/office/powerpoint/2010/main" val="804523947"/>
      </p:ext>
    </p:extLst>
  </p:cSld>
  <p:clrMap bg1="lt1" tx1="dk1" bg2="lt2" tx2="dk2" accent1="accent1" accent2="accent2" accent3="accent3" accent4="accent4" accent5="accent5" accent6="accent6" hlink="hlink" folHlink="folHlink"/>
  <p:sldLayoutIdLst>
    <p:sldLayoutId id="2147483669" r:id="rId1"/>
  </p:sldLayoutIdLst>
  <p:hf sldNum="0" hdr="0" ftr="0" dt="0"/>
  <p:txStyles>
    <p:title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9E63D2-7691-43C6-876A-3C74639CD8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44B762A-8B09-4F26-972C-AF0B3FC29A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F5F33F-F493-4624-A930-BF71B4AF6E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1646D3-EAC5-4A43-94FC-5E34384C414A}" type="datetime1">
              <a:rPr lang="en-US" smtClean="0"/>
              <a:t>11/1/2021</a:t>
            </a:fld>
            <a:endParaRPr lang="en-US" dirty="0"/>
          </a:p>
        </p:txBody>
      </p:sp>
      <p:sp>
        <p:nvSpPr>
          <p:cNvPr id="5" name="Footer Placeholder 4">
            <a:extLst>
              <a:ext uri="{FF2B5EF4-FFF2-40B4-BE49-F238E27FC236}">
                <a16:creationId xmlns:a16="http://schemas.microsoft.com/office/drawing/2014/main" id="{8A8E6383-C203-4EF5-8CCF-A9F40B02FC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DF9D1E7-0BCF-4A7C-B8B9-C921FF8A93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B03D6-190C-491D-AB86-EFCC567D5865}" type="slidenum">
              <a:rPr lang="en-US" smtClean="0"/>
              <a:t>‹#›</a:t>
            </a:fld>
            <a:endParaRPr lang="en-US" dirty="0"/>
          </a:p>
        </p:txBody>
      </p:sp>
      <p:pic>
        <p:nvPicPr>
          <p:cNvPr id="8" name="Picture 7" descr="Graphical user interface&#10;&#10;Description automatically generated">
            <a:extLst>
              <a:ext uri="{FF2B5EF4-FFF2-40B4-BE49-F238E27FC236}">
                <a16:creationId xmlns:a16="http://schemas.microsoft.com/office/drawing/2014/main" id="{5678282F-62A2-46C3-8357-46F35A9D905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77293326"/>
      </p:ext>
    </p:extLst>
  </p:cSld>
  <p:clrMap bg1="lt1" tx1="dk1" bg2="lt2" tx2="dk2" accent1="accent1" accent2="accent2" accent3="accent3" accent4="accent4" accent5="accent5" accent6="accent6" hlink="hlink" folHlink="folHlink"/>
  <p:sldLayoutIdLst>
    <p:sldLayoutId id="2147483671"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mailto:cbeavers@fairfield.ca.gov" TargetMode="External"/><Relationship Id="rId7" Type="http://schemas.openxmlformats.org/officeDocument/2006/relationships/hyperlink" Target="https://www.calrecycle.ca.gov/organics/slcp"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republicservices.com/locations/california/fairfield" TargetMode="External"/><Relationship Id="rId5" Type="http://schemas.openxmlformats.org/officeDocument/2006/relationships/hyperlink" Target="http://www.fairfield.ca.gov/recycling" TargetMode="External"/><Relationship Id="rId4" Type="http://schemas.openxmlformats.org/officeDocument/2006/relationships/hyperlink" Target="mailto:sgonzalez4@republicservices.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6DB55-CAA3-4E60-A5A0-803FE5425426}"/>
              </a:ext>
            </a:extLst>
          </p:cNvPr>
          <p:cNvSpPr>
            <a:spLocks noGrp="1"/>
          </p:cNvSpPr>
          <p:nvPr>
            <p:ph type="ctrTitle"/>
          </p:nvPr>
        </p:nvSpPr>
        <p:spPr/>
        <p:txBody>
          <a:bodyPr/>
          <a:lstStyle/>
          <a:p>
            <a:r>
              <a:rPr lang="en-US" dirty="0"/>
              <a:t>Senate Bill 1383</a:t>
            </a:r>
          </a:p>
        </p:txBody>
      </p:sp>
      <p:sp>
        <p:nvSpPr>
          <p:cNvPr id="3" name="Subtitle 2">
            <a:extLst>
              <a:ext uri="{FF2B5EF4-FFF2-40B4-BE49-F238E27FC236}">
                <a16:creationId xmlns:a16="http://schemas.microsoft.com/office/drawing/2014/main" id="{E5DE43DD-F242-4086-A6B9-36A9E4264920}"/>
              </a:ext>
            </a:extLst>
          </p:cNvPr>
          <p:cNvSpPr>
            <a:spLocks noGrp="1"/>
          </p:cNvSpPr>
          <p:nvPr>
            <p:ph type="subTitle" idx="1"/>
          </p:nvPr>
        </p:nvSpPr>
        <p:spPr>
          <a:xfrm>
            <a:off x="1524000" y="3602038"/>
            <a:ext cx="9144000" cy="2501050"/>
          </a:xfrm>
        </p:spPr>
        <p:txBody>
          <a:bodyPr>
            <a:normAutofit/>
          </a:bodyPr>
          <a:lstStyle/>
          <a:p>
            <a:r>
              <a:rPr lang="en-US" dirty="0"/>
              <a:t>Commercial Business Requirements</a:t>
            </a:r>
          </a:p>
          <a:p>
            <a:endParaRPr lang="en-US" dirty="0"/>
          </a:p>
          <a:p>
            <a:r>
              <a:rPr lang="en-US" dirty="0">
                <a:solidFill>
                  <a:schemeClr val="tx1"/>
                </a:solidFill>
              </a:rPr>
              <a:t>Corey Beavers</a:t>
            </a:r>
          </a:p>
          <a:p>
            <a:r>
              <a:rPr lang="en-US" dirty="0">
                <a:solidFill>
                  <a:schemeClr val="tx1"/>
                </a:solidFill>
              </a:rPr>
              <a:t>Public Works Department</a:t>
            </a:r>
          </a:p>
          <a:p>
            <a:r>
              <a:rPr lang="en-US" dirty="0">
                <a:solidFill>
                  <a:schemeClr val="tx1"/>
                </a:solidFill>
              </a:rPr>
              <a:t>November 1, 2021</a:t>
            </a:r>
          </a:p>
        </p:txBody>
      </p:sp>
    </p:spTree>
    <p:extLst>
      <p:ext uri="{BB962C8B-B14F-4D97-AF65-F5344CB8AC3E}">
        <p14:creationId xmlns:p14="http://schemas.microsoft.com/office/powerpoint/2010/main" val="2939623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F05D5-53DC-43AE-BAE9-6E7A12829A5F}"/>
              </a:ext>
            </a:extLst>
          </p:cNvPr>
          <p:cNvSpPr>
            <a:spLocks noGrp="1"/>
          </p:cNvSpPr>
          <p:nvPr>
            <p:ph type="ctrTitle"/>
          </p:nvPr>
        </p:nvSpPr>
        <p:spPr/>
        <p:txBody>
          <a:bodyPr>
            <a:normAutofit/>
          </a:bodyPr>
          <a:lstStyle/>
          <a:p>
            <a:r>
              <a:rPr lang="en-US" dirty="0"/>
              <a:t>Senate Bill 1383</a:t>
            </a:r>
            <a:br>
              <a:rPr lang="en-US" dirty="0"/>
            </a:br>
            <a:r>
              <a:rPr lang="en-US" sz="3600" dirty="0"/>
              <a:t>Commercial Business Requirements</a:t>
            </a:r>
            <a:endParaRPr lang="en-US" dirty="0"/>
          </a:p>
        </p:txBody>
      </p:sp>
      <p:sp>
        <p:nvSpPr>
          <p:cNvPr id="3" name="TextBox 2">
            <a:extLst>
              <a:ext uri="{FF2B5EF4-FFF2-40B4-BE49-F238E27FC236}">
                <a16:creationId xmlns:a16="http://schemas.microsoft.com/office/drawing/2014/main" id="{5D001CDF-32F2-4160-BC40-0EE78A0F9FF8}"/>
              </a:ext>
            </a:extLst>
          </p:cNvPr>
          <p:cNvSpPr txBox="1"/>
          <p:nvPr/>
        </p:nvSpPr>
        <p:spPr>
          <a:xfrm>
            <a:off x="4226441" y="4453635"/>
            <a:ext cx="3739117" cy="1200329"/>
          </a:xfrm>
          <a:prstGeom prst="rect">
            <a:avLst/>
          </a:prstGeom>
          <a:noFill/>
        </p:spPr>
        <p:txBody>
          <a:bodyPr wrap="square" rtlCol="0">
            <a:spAutoFit/>
          </a:bodyPr>
          <a:lstStyle/>
          <a:p>
            <a:pPr algn="ctr"/>
            <a:r>
              <a:rPr lang="en-US" sz="2400" dirty="0"/>
              <a:t>Corey Beavers</a:t>
            </a:r>
          </a:p>
          <a:p>
            <a:pPr algn="ctr"/>
            <a:r>
              <a:rPr lang="en-US" sz="2400" dirty="0"/>
              <a:t>Public Works Department</a:t>
            </a:r>
          </a:p>
          <a:p>
            <a:pPr algn="ctr"/>
            <a:r>
              <a:rPr lang="en-US" sz="2400" dirty="0"/>
              <a:t>November 1, 2021</a:t>
            </a:r>
          </a:p>
        </p:txBody>
      </p:sp>
    </p:spTree>
    <p:extLst>
      <p:ext uri="{BB962C8B-B14F-4D97-AF65-F5344CB8AC3E}">
        <p14:creationId xmlns:p14="http://schemas.microsoft.com/office/powerpoint/2010/main" val="17760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E17F6-36B6-41C8-9C33-A902C0E9E8A3}"/>
              </a:ext>
            </a:extLst>
          </p:cNvPr>
          <p:cNvSpPr>
            <a:spLocks noGrp="1"/>
          </p:cNvSpPr>
          <p:nvPr>
            <p:ph type="title"/>
          </p:nvPr>
        </p:nvSpPr>
        <p:spPr/>
        <p:txBody>
          <a:bodyPr/>
          <a:lstStyle/>
          <a:p>
            <a:r>
              <a:rPr lang="en-US" dirty="0"/>
              <a:t>History of California Solid Waste Legislation</a:t>
            </a:r>
          </a:p>
        </p:txBody>
      </p:sp>
      <p:sp>
        <p:nvSpPr>
          <p:cNvPr id="3" name="Content Placeholder 2">
            <a:extLst>
              <a:ext uri="{FF2B5EF4-FFF2-40B4-BE49-F238E27FC236}">
                <a16:creationId xmlns:a16="http://schemas.microsoft.com/office/drawing/2014/main" id="{58E2DA0F-D8D2-41DF-90E7-52C7F249FD8A}"/>
              </a:ext>
            </a:extLst>
          </p:cNvPr>
          <p:cNvSpPr>
            <a:spLocks noGrp="1"/>
          </p:cNvSpPr>
          <p:nvPr>
            <p:ph idx="1"/>
          </p:nvPr>
        </p:nvSpPr>
        <p:spPr/>
        <p:txBody>
          <a:bodyPr anchor="t" anchorCtr="0"/>
          <a:lstStyle/>
          <a:p>
            <a:pPr algn="just">
              <a:lnSpc>
                <a:spcPct val="150000"/>
              </a:lnSpc>
            </a:pPr>
            <a:r>
              <a:rPr lang="en-US" dirty="0"/>
              <a:t>AB 939 – Integrated Waste Management Act</a:t>
            </a:r>
          </a:p>
          <a:p>
            <a:pPr algn="just">
              <a:lnSpc>
                <a:spcPct val="150000"/>
              </a:lnSpc>
            </a:pPr>
            <a:r>
              <a:rPr lang="en-US" dirty="0"/>
              <a:t>AB 32 – Global Warming Solutions Act </a:t>
            </a:r>
          </a:p>
          <a:p>
            <a:pPr algn="just">
              <a:lnSpc>
                <a:spcPct val="150000"/>
              </a:lnSpc>
            </a:pPr>
            <a:r>
              <a:rPr lang="en-US" dirty="0"/>
              <a:t>AB 341 – Mandatory Commercial Recycling</a:t>
            </a:r>
          </a:p>
          <a:p>
            <a:pPr algn="just">
              <a:lnSpc>
                <a:spcPct val="150000"/>
              </a:lnSpc>
            </a:pPr>
            <a:r>
              <a:rPr lang="en-US" dirty="0"/>
              <a:t>AB 1826 – Mandatory Commercial Organics Recycling</a:t>
            </a:r>
          </a:p>
          <a:p>
            <a:pPr algn="just">
              <a:lnSpc>
                <a:spcPct val="150000"/>
              </a:lnSpc>
            </a:pPr>
            <a:r>
              <a:rPr lang="en-US" dirty="0"/>
              <a:t>SB 1383 – Reducing Short-lived Climate Pollutants </a:t>
            </a:r>
          </a:p>
        </p:txBody>
      </p:sp>
    </p:spTree>
    <p:extLst>
      <p:ext uri="{BB962C8B-B14F-4D97-AF65-F5344CB8AC3E}">
        <p14:creationId xmlns:p14="http://schemas.microsoft.com/office/powerpoint/2010/main" val="2074446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8529FB-5B86-46F5-AD26-2CA35608430C}"/>
              </a:ext>
            </a:extLst>
          </p:cNvPr>
          <p:cNvSpPr>
            <a:spLocks noGrp="1"/>
          </p:cNvSpPr>
          <p:nvPr>
            <p:ph type="title"/>
          </p:nvPr>
        </p:nvSpPr>
        <p:spPr/>
        <p:txBody>
          <a:bodyPr/>
          <a:lstStyle/>
          <a:p>
            <a:r>
              <a:rPr lang="en-US" dirty="0"/>
              <a:t>SB 1383 Goals and Overview</a:t>
            </a:r>
          </a:p>
        </p:txBody>
      </p:sp>
      <p:sp>
        <p:nvSpPr>
          <p:cNvPr id="5" name="Content Placeholder 4">
            <a:extLst>
              <a:ext uri="{FF2B5EF4-FFF2-40B4-BE49-F238E27FC236}">
                <a16:creationId xmlns:a16="http://schemas.microsoft.com/office/drawing/2014/main" id="{666901CB-D764-4AE1-9302-519EA477C367}"/>
              </a:ext>
            </a:extLst>
          </p:cNvPr>
          <p:cNvSpPr>
            <a:spLocks noGrp="1"/>
          </p:cNvSpPr>
          <p:nvPr>
            <p:ph idx="1"/>
          </p:nvPr>
        </p:nvSpPr>
        <p:spPr/>
        <p:txBody>
          <a:bodyPr anchor="t" anchorCtr="0">
            <a:normAutofit lnSpcReduction="10000"/>
          </a:bodyPr>
          <a:lstStyle/>
          <a:p>
            <a:pPr algn="just">
              <a:lnSpc>
                <a:spcPct val="150000"/>
              </a:lnSpc>
            </a:pPr>
            <a:r>
              <a:rPr lang="en-US" dirty="0"/>
              <a:t>SB 1383 signed into law in 2016, regulations finalized in 2020</a:t>
            </a:r>
          </a:p>
          <a:p>
            <a:pPr algn="just">
              <a:lnSpc>
                <a:spcPct val="150000"/>
              </a:lnSpc>
            </a:pPr>
            <a:r>
              <a:rPr lang="en-US" dirty="0"/>
              <a:t>Goes into effect starting January 1, 2022</a:t>
            </a:r>
          </a:p>
          <a:p>
            <a:pPr algn="just">
              <a:lnSpc>
                <a:spcPct val="150000"/>
              </a:lnSpc>
            </a:pPr>
            <a:r>
              <a:rPr lang="en-US" dirty="0"/>
              <a:t>Sets statewide targets for reductions in organics waste disposal and edible food recovery efforts to combat climate change</a:t>
            </a:r>
          </a:p>
          <a:p>
            <a:pPr algn="just">
              <a:lnSpc>
                <a:spcPct val="150000"/>
              </a:lnSpc>
            </a:pPr>
            <a:r>
              <a:rPr lang="en-US" dirty="0"/>
              <a:t>Requires all generators be provided organic waste recycling services</a:t>
            </a:r>
          </a:p>
          <a:p>
            <a:pPr algn="just">
              <a:lnSpc>
                <a:spcPct val="150000"/>
              </a:lnSpc>
            </a:pPr>
            <a:r>
              <a:rPr lang="en-US" dirty="0"/>
              <a:t>Unfunded State mandate</a:t>
            </a:r>
          </a:p>
        </p:txBody>
      </p:sp>
    </p:spTree>
    <p:extLst>
      <p:ext uri="{BB962C8B-B14F-4D97-AF65-F5344CB8AC3E}">
        <p14:creationId xmlns:p14="http://schemas.microsoft.com/office/powerpoint/2010/main" val="1481777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07166F6-D23D-40D6-8358-10A6C79A968D}"/>
              </a:ext>
            </a:extLst>
          </p:cNvPr>
          <p:cNvSpPr>
            <a:spLocks noGrp="1"/>
          </p:cNvSpPr>
          <p:nvPr>
            <p:ph type="title"/>
          </p:nvPr>
        </p:nvSpPr>
        <p:spPr/>
        <p:txBody>
          <a:bodyPr/>
          <a:lstStyle/>
          <a:p>
            <a:r>
              <a:rPr lang="en-US" dirty="0"/>
              <a:t>SB 1383 Commercial Business Compliance</a:t>
            </a:r>
          </a:p>
        </p:txBody>
      </p:sp>
      <p:sp>
        <p:nvSpPr>
          <p:cNvPr id="5" name="Content Placeholder 4">
            <a:extLst>
              <a:ext uri="{FF2B5EF4-FFF2-40B4-BE49-F238E27FC236}">
                <a16:creationId xmlns:a16="http://schemas.microsoft.com/office/drawing/2014/main" id="{EE98E47C-5E1B-4118-BD1F-6D109289F2DA}"/>
              </a:ext>
            </a:extLst>
          </p:cNvPr>
          <p:cNvSpPr>
            <a:spLocks noGrp="1"/>
          </p:cNvSpPr>
          <p:nvPr>
            <p:ph idx="1"/>
          </p:nvPr>
        </p:nvSpPr>
        <p:spPr/>
        <p:txBody>
          <a:bodyPr/>
          <a:lstStyle/>
          <a:p>
            <a:pPr algn="just">
              <a:lnSpc>
                <a:spcPct val="150000"/>
              </a:lnSpc>
            </a:pPr>
            <a:r>
              <a:rPr lang="en-US" dirty="0"/>
              <a:t>Mandatory Organic Recycling Services</a:t>
            </a:r>
          </a:p>
          <a:p>
            <a:pPr algn="just">
              <a:lnSpc>
                <a:spcPct val="150000"/>
              </a:lnSpc>
            </a:pPr>
            <a:r>
              <a:rPr lang="en-US" dirty="0"/>
              <a:t>Provide access to carts to employees and customers</a:t>
            </a:r>
          </a:p>
          <a:p>
            <a:pPr algn="just">
              <a:lnSpc>
                <a:spcPct val="150000"/>
              </a:lnSpc>
            </a:pPr>
            <a:r>
              <a:rPr lang="en-US" dirty="0"/>
              <a:t>Provide education regarding sorting</a:t>
            </a:r>
          </a:p>
          <a:p>
            <a:pPr algn="just">
              <a:lnSpc>
                <a:spcPct val="150000"/>
              </a:lnSpc>
            </a:pPr>
            <a:r>
              <a:rPr lang="en-US" dirty="0"/>
              <a:t>Source separate materials</a:t>
            </a:r>
          </a:p>
          <a:p>
            <a:pPr algn="just">
              <a:lnSpc>
                <a:spcPct val="150000"/>
              </a:lnSpc>
            </a:pPr>
            <a:r>
              <a:rPr lang="en-US" dirty="0"/>
              <a:t>Monitor carts for contamination</a:t>
            </a:r>
          </a:p>
          <a:p>
            <a:pPr algn="just">
              <a:lnSpc>
                <a:spcPct val="150000"/>
              </a:lnSpc>
            </a:pPr>
            <a:endParaRPr lang="en-US" dirty="0"/>
          </a:p>
        </p:txBody>
      </p:sp>
      <p:pic>
        <p:nvPicPr>
          <p:cNvPr id="6" name="Picture 5" descr="3-Stream Recycling ">
            <a:extLst>
              <a:ext uri="{FF2B5EF4-FFF2-40B4-BE49-F238E27FC236}">
                <a16:creationId xmlns:a16="http://schemas.microsoft.com/office/drawing/2014/main" id="{CE214DF8-6128-4B07-8AD0-4157870F6BE9}"/>
              </a:ext>
            </a:extLst>
          </p:cNvPr>
          <p:cNvPicPr>
            <a:picLocks noChangeAspect="1"/>
          </p:cNvPicPr>
          <p:nvPr/>
        </p:nvPicPr>
        <p:blipFill>
          <a:blip r:embed="rId3"/>
          <a:stretch>
            <a:fillRect/>
          </a:stretch>
        </p:blipFill>
        <p:spPr>
          <a:xfrm>
            <a:off x="7870641" y="3214688"/>
            <a:ext cx="3000375" cy="2962275"/>
          </a:xfrm>
          <a:prstGeom prst="rect">
            <a:avLst/>
          </a:prstGeom>
        </p:spPr>
      </p:pic>
    </p:spTree>
    <p:extLst>
      <p:ext uri="{BB962C8B-B14F-4D97-AF65-F5344CB8AC3E}">
        <p14:creationId xmlns:p14="http://schemas.microsoft.com/office/powerpoint/2010/main" val="3462554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3E388-E6B5-4D96-831C-C70F1289A1BE}"/>
              </a:ext>
            </a:extLst>
          </p:cNvPr>
          <p:cNvSpPr>
            <a:spLocks noGrp="1"/>
          </p:cNvSpPr>
          <p:nvPr>
            <p:ph type="title"/>
          </p:nvPr>
        </p:nvSpPr>
        <p:spPr/>
        <p:txBody>
          <a:bodyPr/>
          <a:lstStyle/>
          <a:p>
            <a:r>
              <a:rPr lang="en-US" dirty="0"/>
              <a:t>SB 1383 Edible Food Recovery Program</a:t>
            </a:r>
          </a:p>
        </p:txBody>
      </p:sp>
      <p:sp>
        <p:nvSpPr>
          <p:cNvPr id="3" name="Content Placeholder 2">
            <a:extLst>
              <a:ext uri="{FF2B5EF4-FFF2-40B4-BE49-F238E27FC236}">
                <a16:creationId xmlns:a16="http://schemas.microsoft.com/office/drawing/2014/main" id="{3C077210-415E-48CD-8023-97E117E54AA4}"/>
              </a:ext>
            </a:extLst>
          </p:cNvPr>
          <p:cNvSpPr>
            <a:spLocks noGrp="1"/>
          </p:cNvSpPr>
          <p:nvPr>
            <p:ph idx="1"/>
          </p:nvPr>
        </p:nvSpPr>
        <p:spPr/>
        <p:txBody>
          <a:bodyPr>
            <a:normAutofit fontScale="70000" lnSpcReduction="20000"/>
          </a:bodyPr>
          <a:lstStyle/>
          <a:p>
            <a:pPr algn="just">
              <a:lnSpc>
                <a:spcPct val="150000"/>
              </a:lnSpc>
            </a:pPr>
            <a:r>
              <a:rPr lang="en-US" dirty="0"/>
              <a:t>Commercial Edible Food Generators</a:t>
            </a:r>
          </a:p>
          <a:p>
            <a:pPr algn="just">
              <a:lnSpc>
                <a:spcPct val="150000"/>
              </a:lnSpc>
            </a:pPr>
            <a:r>
              <a:rPr lang="en-US" dirty="0"/>
              <a:t>Tier 1 Businesses</a:t>
            </a:r>
          </a:p>
          <a:p>
            <a:pPr lvl="1" algn="just">
              <a:lnSpc>
                <a:spcPct val="100000"/>
              </a:lnSpc>
            </a:pPr>
            <a:r>
              <a:rPr lang="en-US" dirty="0"/>
              <a:t>Grocery Stores</a:t>
            </a:r>
          </a:p>
          <a:p>
            <a:pPr lvl="1" algn="just">
              <a:lnSpc>
                <a:spcPct val="100000"/>
              </a:lnSpc>
            </a:pPr>
            <a:r>
              <a:rPr lang="en-US" dirty="0"/>
              <a:t>Wholesale Food Vendors</a:t>
            </a:r>
          </a:p>
          <a:p>
            <a:pPr lvl="1" algn="just">
              <a:lnSpc>
                <a:spcPct val="100000"/>
              </a:lnSpc>
            </a:pPr>
            <a:r>
              <a:rPr lang="en-US" dirty="0"/>
              <a:t>Distributors</a:t>
            </a:r>
          </a:p>
          <a:p>
            <a:pPr lvl="1" algn="just">
              <a:lnSpc>
                <a:spcPct val="100000"/>
              </a:lnSpc>
            </a:pPr>
            <a:r>
              <a:rPr lang="en-US" dirty="0"/>
              <a:t>Food Service Providers</a:t>
            </a:r>
          </a:p>
          <a:p>
            <a:pPr algn="just">
              <a:lnSpc>
                <a:spcPct val="150000"/>
              </a:lnSpc>
            </a:pPr>
            <a:r>
              <a:rPr lang="en-US" dirty="0"/>
              <a:t>Tier 2 Businesses</a:t>
            </a:r>
          </a:p>
          <a:p>
            <a:pPr lvl="1" algn="just">
              <a:lnSpc>
                <a:spcPct val="120000"/>
              </a:lnSpc>
            </a:pPr>
            <a:r>
              <a:rPr lang="en-US" dirty="0"/>
              <a:t>Cafeterias</a:t>
            </a:r>
          </a:p>
          <a:p>
            <a:pPr lvl="1" algn="just">
              <a:lnSpc>
                <a:spcPct val="120000"/>
              </a:lnSpc>
            </a:pPr>
            <a:r>
              <a:rPr lang="en-US" dirty="0"/>
              <a:t>Restaurants</a:t>
            </a:r>
          </a:p>
          <a:p>
            <a:pPr lvl="1" algn="just">
              <a:lnSpc>
                <a:spcPct val="120000"/>
              </a:lnSpc>
            </a:pPr>
            <a:r>
              <a:rPr lang="en-US" dirty="0"/>
              <a:t>Special Event Venues</a:t>
            </a:r>
          </a:p>
          <a:p>
            <a:pPr lvl="1" algn="just">
              <a:lnSpc>
                <a:spcPct val="120000"/>
              </a:lnSpc>
            </a:pPr>
            <a:r>
              <a:rPr lang="en-US" dirty="0"/>
              <a:t>Hotels</a:t>
            </a:r>
          </a:p>
          <a:p>
            <a:pPr lvl="1" algn="just">
              <a:lnSpc>
                <a:spcPct val="120000"/>
              </a:lnSpc>
            </a:pPr>
            <a:r>
              <a:rPr lang="en-US" dirty="0"/>
              <a:t>Hospitals and Health Facilities </a:t>
            </a:r>
          </a:p>
        </p:txBody>
      </p:sp>
      <p:pic>
        <p:nvPicPr>
          <p:cNvPr id="5" name="Picture 4">
            <a:extLst>
              <a:ext uri="{FF2B5EF4-FFF2-40B4-BE49-F238E27FC236}">
                <a16:creationId xmlns:a16="http://schemas.microsoft.com/office/drawing/2014/main" id="{FDC2A0D0-E20F-49B9-832D-E2AA39815989}"/>
              </a:ext>
            </a:extLst>
          </p:cNvPr>
          <p:cNvPicPr>
            <a:picLocks noChangeAspect="1"/>
          </p:cNvPicPr>
          <p:nvPr/>
        </p:nvPicPr>
        <p:blipFill>
          <a:blip r:embed="rId3"/>
          <a:stretch>
            <a:fillRect/>
          </a:stretch>
        </p:blipFill>
        <p:spPr>
          <a:xfrm>
            <a:off x="5246130" y="2069952"/>
            <a:ext cx="5539550" cy="3862684"/>
          </a:xfrm>
          <a:prstGeom prst="rect">
            <a:avLst/>
          </a:prstGeom>
          <a:ln w="19050">
            <a:solidFill>
              <a:schemeClr val="tx1"/>
            </a:solidFill>
          </a:ln>
        </p:spPr>
      </p:pic>
    </p:spTree>
    <p:extLst>
      <p:ext uri="{BB962C8B-B14F-4D97-AF65-F5344CB8AC3E}">
        <p14:creationId xmlns:p14="http://schemas.microsoft.com/office/powerpoint/2010/main" val="834495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3D2865-17BD-4CDF-A0D7-323C84835D78}"/>
              </a:ext>
            </a:extLst>
          </p:cNvPr>
          <p:cNvSpPr>
            <a:spLocks noGrp="1"/>
          </p:cNvSpPr>
          <p:nvPr>
            <p:ph type="title"/>
          </p:nvPr>
        </p:nvSpPr>
        <p:spPr/>
        <p:txBody>
          <a:bodyPr/>
          <a:lstStyle/>
          <a:p>
            <a:r>
              <a:rPr lang="en-US" dirty="0"/>
              <a:t>SB 1383 Rates and Fees	 </a:t>
            </a:r>
          </a:p>
        </p:txBody>
      </p:sp>
      <p:sp>
        <p:nvSpPr>
          <p:cNvPr id="5" name="Content Placeholder 4">
            <a:extLst>
              <a:ext uri="{FF2B5EF4-FFF2-40B4-BE49-F238E27FC236}">
                <a16:creationId xmlns:a16="http://schemas.microsoft.com/office/drawing/2014/main" id="{B28046C9-EE4E-4D15-866C-D579D2828A42}"/>
              </a:ext>
            </a:extLst>
          </p:cNvPr>
          <p:cNvSpPr>
            <a:spLocks noGrp="1"/>
          </p:cNvSpPr>
          <p:nvPr>
            <p:ph idx="1"/>
          </p:nvPr>
        </p:nvSpPr>
        <p:spPr/>
        <p:txBody>
          <a:bodyPr>
            <a:normAutofit fontScale="70000" lnSpcReduction="20000"/>
          </a:bodyPr>
          <a:lstStyle/>
          <a:p>
            <a:pPr>
              <a:lnSpc>
                <a:spcPct val="150000"/>
              </a:lnSpc>
            </a:pPr>
            <a:r>
              <a:rPr lang="en-US" dirty="0"/>
              <a:t>SB 1383 is an unfunded State law</a:t>
            </a:r>
          </a:p>
          <a:p>
            <a:pPr>
              <a:lnSpc>
                <a:spcPct val="150000"/>
              </a:lnSpc>
            </a:pPr>
            <a:r>
              <a:rPr lang="en-US" dirty="0"/>
              <a:t>The City of Fairfield is mandated by State law to implement SB 1383 programs and ensure that businesses comply</a:t>
            </a:r>
          </a:p>
          <a:p>
            <a:pPr>
              <a:lnSpc>
                <a:spcPct val="150000"/>
              </a:lnSpc>
            </a:pPr>
            <a:r>
              <a:rPr lang="en-US" dirty="0"/>
              <a:t>Organics recycling service through Republic Service will be a separate charge</a:t>
            </a:r>
          </a:p>
          <a:p>
            <a:pPr>
              <a:lnSpc>
                <a:spcPct val="150000"/>
              </a:lnSpc>
            </a:pPr>
            <a:r>
              <a:rPr lang="en-US" dirty="0"/>
              <a:t>Rates are based off total number of carts and frequency of service</a:t>
            </a:r>
          </a:p>
          <a:p>
            <a:pPr lvl="1">
              <a:lnSpc>
                <a:spcPct val="120000"/>
              </a:lnSpc>
            </a:pPr>
            <a:r>
              <a:rPr lang="en-US" dirty="0"/>
              <a:t>Additional carts and pick-ups are more expensive</a:t>
            </a:r>
          </a:p>
          <a:p>
            <a:pPr>
              <a:lnSpc>
                <a:spcPct val="150000"/>
              </a:lnSpc>
            </a:pPr>
            <a:r>
              <a:rPr lang="en-US" dirty="0"/>
              <a:t>SB 1383 rates are still being finalized</a:t>
            </a:r>
          </a:p>
          <a:p>
            <a:pPr lvl="1" algn="just">
              <a:lnSpc>
                <a:spcPct val="120000"/>
              </a:lnSpc>
            </a:pPr>
            <a:r>
              <a:rPr lang="en-US" dirty="0"/>
              <a:t>Current rates for organics service may be subject to change</a:t>
            </a:r>
          </a:p>
          <a:p>
            <a:pPr algn="just">
              <a:lnSpc>
                <a:spcPct val="120000"/>
              </a:lnSpc>
            </a:pPr>
            <a:r>
              <a:rPr lang="en-US" dirty="0"/>
              <a:t>Business may be subject to penalties if not compliant with SB 1383 and Municipal Code </a:t>
            </a:r>
          </a:p>
          <a:p>
            <a:pPr>
              <a:lnSpc>
                <a:spcPct val="150000"/>
              </a:lnSpc>
            </a:pPr>
            <a:endParaRPr lang="en-US" dirty="0"/>
          </a:p>
        </p:txBody>
      </p:sp>
    </p:spTree>
    <p:extLst>
      <p:ext uri="{BB962C8B-B14F-4D97-AF65-F5344CB8AC3E}">
        <p14:creationId xmlns:p14="http://schemas.microsoft.com/office/powerpoint/2010/main" val="4096628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C53C7F1-A6D9-4F64-8328-B5BCA8CC5FBF}"/>
              </a:ext>
            </a:extLst>
          </p:cNvPr>
          <p:cNvSpPr>
            <a:spLocks noGrp="1"/>
          </p:cNvSpPr>
          <p:nvPr>
            <p:ph type="title"/>
          </p:nvPr>
        </p:nvSpPr>
        <p:spPr/>
        <p:txBody>
          <a:bodyPr/>
          <a:lstStyle/>
          <a:p>
            <a:r>
              <a:rPr lang="en-US" dirty="0"/>
              <a:t>Exemptions and Waivers</a:t>
            </a:r>
          </a:p>
        </p:txBody>
      </p:sp>
      <p:sp>
        <p:nvSpPr>
          <p:cNvPr id="7" name="Content Placeholder 6">
            <a:extLst>
              <a:ext uri="{FF2B5EF4-FFF2-40B4-BE49-F238E27FC236}">
                <a16:creationId xmlns:a16="http://schemas.microsoft.com/office/drawing/2014/main" id="{32A2F996-47AC-4F6C-91A8-95E963333298}"/>
              </a:ext>
            </a:extLst>
          </p:cNvPr>
          <p:cNvSpPr>
            <a:spLocks noGrp="1"/>
          </p:cNvSpPr>
          <p:nvPr>
            <p:ph idx="1"/>
          </p:nvPr>
        </p:nvSpPr>
        <p:spPr/>
        <p:txBody>
          <a:bodyPr>
            <a:normAutofit fontScale="92500" lnSpcReduction="10000"/>
          </a:bodyPr>
          <a:lstStyle/>
          <a:p>
            <a:pPr algn="just">
              <a:lnSpc>
                <a:spcPct val="160000"/>
              </a:lnSpc>
            </a:pPr>
            <a:r>
              <a:rPr lang="en-US" dirty="0"/>
              <a:t>SB 1383 regulations allows exemptions on a case-by-base basis</a:t>
            </a:r>
          </a:p>
          <a:p>
            <a:pPr algn="just">
              <a:lnSpc>
                <a:spcPct val="160000"/>
              </a:lnSpc>
            </a:pPr>
            <a:r>
              <a:rPr lang="en-US" dirty="0"/>
              <a:t>Exemptions granted in the past under AB 1826 will need to be renewed or may be revoked</a:t>
            </a:r>
          </a:p>
          <a:p>
            <a:pPr algn="just">
              <a:lnSpc>
                <a:spcPct val="160000"/>
              </a:lnSpc>
            </a:pPr>
            <a:r>
              <a:rPr lang="en-US" dirty="0"/>
              <a:t>Waivers by the City may be granted for:</a:t>
            </a:r>
          </a:p>
          <a:p>
            <a:pPr lvl="1" algn="just">
              <a:lnSpc>
                <a:spcPct val="120000"/>
              </a:lnSpc>
            </a:pPr>
            <a:r>
              <a:rPr lang="en-US" dirty="0"/>
              <a:t>De Minimis (§18984.11(a)(1)) </a:t>
            </a:r>
          </a:p>
          <a:p>
            <a:pPr lvl="1" algn="just">
              <a:lnSpc>
                <a:spcPct val="120000"/>
              </a:lnSpc>
            </a:pPr>
            <a:r>
              <a:rPr lang="en-US" dirty="0"/>
              <a:t>Physical Space (§18984.11(a)(2))</a:t>
            </a:r>
          </a:p>
          <a:p>
            <a:pPr algn="just">
              <a:lnSpc>
                <a:spcPct val="160000"/>
              </a:lnSpc>
            </a:pPr>
            <a:r>
              <a:rPr lang="en-US" dirty="0"/>
              <a:t>Exemptions granted are good for 5 years, but subject to changes in law</a:t>
            </a:r>
          </a:p>
          <a:p>
            <a:pPr lvl="1" algn="just">
              <a:lnSpc>
                <a:spcPct val="160000"/>
              </a:lnSpc>
            </a:pPr>
            <a:endParaRPr lang="en-US" dirty="0"/>
          </a:p>
        </p:txBody>
      </p:sp>
    </p:spTree>
    <p:extLst>
      <p:ext uri="{BB962C8B-B14F-4D97-AF65-F5344CB8AC3E}">
        <p14:creationId xmlns:p14="http://schemas.microsoft.com/office/powerpoint/2010/main" val="2188670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219E61-2928-45FA-ABA8-6A253E7D65F5}"/>
              </a:ext>
            </a:extLst>
          </p:cNvPr>
          <p:cNvSpPr>
            <a:spLocks noGrp="1"/>
          </p:cNvSpPr>
          <p:nvPr>
            <p:ph type="title"/>
          </p:nvPr>
        </p:nvSpPr>
        <p:spPr/>
        <p:txBody>
          <a:bodyPr/>
          <a:lstStyle/>
          <a:p>
            <a:r>
              <a:rPr lang="en-US" dirty="0"/>
              <a:t>SB 1383 Resources and Assistance</a:t>
            </a:r>
          </a:p>
        </p:txBody>
      </p:sp>
      <p:sp>
        <p:nvSpPr>
          <p:cNvPr id="2" name="Content Placeholder 1">
            <a:extLst>
              <a:ext uri="{FF2B5EF4-FFF2-40B4-BE49-F238E27FC236}">
                <a16:creationId xmlns:a16="http://schemas.microsoft.com/office/drawing/2014/main" id="{BF62CE9B-461B-4EE6-8A73-D5BF36BA9069}"/>
              </a:ext>
            </a:extLst>
          </p:cNvPr>
          <p:cNvSpPr>
            <a:spLocks noGrp="1"/>
          </p:cNvSpPr>
          <p:nvPr>
            <p:ph idx="1"/>
          </p:nvPr>
        </p:nvSpPr>
        <p:spPr/>
        <p:txBody>
          <a:bodyPr>
            <a:normAutofit fontScale="70000" lnSpcReduction="20000"/>
          </a:bodyPr>
          <a:lstStyle/>
          <a:p>
            <a:pPr>
              <a:lnSpc>
                <a:spcPct val="160000"/>
              </a:lnSpc>
            </a:pPr>
            <a:r>
              <a:rPr lang="en-US" dirty="0"/>
              <a:t>Site visits</a:t>
            </a:r>
          </a:p>
          <a:p>
            <a:pPr>
              <a:lnSpc>
                <a:spcPct val="160000"/>
              </a:lnSpc>
            </a:pPr>
            <a:r>
              <a:rPr lang="en-US" dirty="0"/>
              <a:t>Flyers and pamphlets </a:t>
            </a:r>
          </a:p>
          <a:p>
            <a:pPr>
              <a:lnSpc>
                <a:spcPct val="160000"/>
              </a:lnSpc>
            </a:pPr>
            <a:r>
              <a:rPr lang="en-US" dirty="0"/>
              <a:t>Newsletters</a:t>
            </a:r>
          </a:p>
          <a:p>
            <a:pPr>
              <a:lnSpc>
                <a:spcPct val="160000"/>
              </a:lnSpc>
            </a:pPr>
            <a:r>
              <a:rPr lang="en-US" dirty="0"/>
              <a:t>Email and phone</a:t>
            </a:r>
          </a:p>
          <a:p>
            <a:pPr lvl="1">
              <a:lnSpc>
                <a:spcPct val="120000"/>
              </a:lnSpc>
            </a:pPr>
            <a:r>
              <a:rPr lang="en-US" dirty="0">
                <a:hlinkClick r:id="rId3"/>
              </a:rPr>
              <a:t>cbeavers@fairfield.ca.gov</a:t>
            </a:r>
            <a:r>
              <a:rPr lang="en-US" dirty="0"/>
              <a:t> | (707) 428-7528</a:t>
            </a:r>
          </a:p>
          <a:p>
            <a:pPr lvl="1">
              <a:lnSpc>
                <a:spcPct val="120000"/>
              </a:lnSpc>
            </a:pPr>
            <a:r>
              <a:rPr lang="en-US" dirty="0">
                <a:hlinkClick r:id="rId4"/>
              </a:rPr>
              <a:t>sgonzalez4@republicservices.com</a:t>
            </a:r>
            <a:r>
              <a:rPr lang="en-US" dirty="0"/>
              <a:t> | (707) 437-8947</a:t>
            </a:r>
          </a:p>
          <a:p>
            <a:pPr>
              <a:lnSpc>
                <a:spcPct val="160000"/>
              </a:lnSpc>
            </a:pPr>
            <a:r>
              <a:rPr lang="en-US" dirty="0"/>
              <a:t>Website</a:t>
            </a:r>
          </a:p>
          <a:p>
            <a:pPr lvl="1">
              <a:lnSpc>
                <a:spcPct val="120000"/>
              </a:lnSpc>
            </a:pPr>
            <a:r>
              <a:rPr lang="en-US" dirty="0">
                <a:hlinkClick r:id="rId5"/>
              </a:rPr>
              <a:t>http://www.fairfield.ca.gov/recycling</a:t>
            </a:r>
            <a:endParaRPr lang="en-US" dirty="0"/>
          </a:p>
          <a:p>
            <a:pPr lvl="1">
              <a:lnSpc>
                <a:spcPct val="120000"/>
              </a:lnSpc>
            </a:pPr>
            <a:r>
              <a:rPr lang="en-US" dirty="0">
                <a:hlinkClick r:id="rId6"/>
              </a:rPr>
              <a:t>https://www.republicservices.com/locations/california/fairfield</a:t>
            </a:r>
            <a:endParaRPr lang="en-US" dirty="0"/>
          </a:p>
          <a:p>
            <a:pPr lvl="1">
              <a:lnSpc>
                <a:spcPct val="120000"/>
              </a:lnSpc>
            </a:pPr>
            <a:r>
              <a:rPr lang="en-US" dirty="0">
                <a:hlinkClick r:id="rId7"/>
              </a:rPr>
              <a:t>https://www.calrecycle.ca.gov/organics/slcp</a:t>
            </a:r>
            <a:r>
              <a:rPr lang="en-US" dirty="0"/>
              <a:t> </a:t>
            </a:r>
          </a:p>
          <a:p>
            <a:pPr>
              <a:lnSpc>
                <a:spcPct val="160000"/>
              </a:lnSpc>
            </a:pPr>
            <a:endParaRPr lang="en-US" dirty="0"/>
          </a:p>
        </p:txBody>
      </p:sp>
      <p:pic>
        <p:nvPicPr>
          <p:cNvPr id="5" name="Picture 4">
            <a:extLst>
              <a:ext uri="{FF2B5EF4-FFF2-40B4-BE49-F238E27FC236}">
                <a16:creationId xmlns:a16="http://schemas.microsoft.com/office/drawing/2014/main" id="{6905FBD9-8608-4D69-AB22-E2D1588E02F8}"/>
              </a:ext>
            </a:extLst>
          </p:cNvPr>
          <p:cNvPicPr>
            <a:picLocks noChangeAspect="1"/>
          </p:cNvPicPr>
          <p:nvPr/>
        </p:nvPicPr>
        <p:blipFill>
          <a:blip r:embed="rId8"/>
          <a:stretch>
            <a:fillRect/>
          </a:stretch>
        </p:blipFill>
        <p:spPr>
          <a:xfrm>
            <a:off x="7469204" y="1825625"/>
            <a:ext cx="3356459" cy="4351338"/>
          </a:xfrm>
          <a:prstGeom prst="rect">
            <a:avLst/>
          </a:prstGeom>
          <a:ln w="19050">
            <a:solidFill>
              <a:schemeClr val="tx1"/>
            </a:solidFill>
          </a:ln>
        </p:spPr>
      </p:pic>
    </p:spTree>
    <p:extLst>
      <p:ext uri="{BB962C8B-B14F-4D97-AF65-F5344CB8AC3E}">
        <p14:creationId xmlns:p14="http://schemas.microsoft.com/office/powerpoint/2010/main" val="3187134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BC3574-6354-4BB2-80A0-26EA98095F1C}"/>
              </a:ext>
            </a:extLst>
          </p:cNvPr>
          <p:cNvSpPr>
            <a:spLocks noGrp="1"/>
          </p:cNvSpPr>
          <p:nvPr>
            <p:ph type="title"/>
          </p:nvPr>
        </p:nvSpPr>
        <p:spPr/>
        <p:txBody>
          <a:bodyPr/>
          <a:lstStyle/>
          <a:p>
            <a:r>
              <a:rPr lang="en-US"/>
              <a:t>Questions-and-Answers</a:t>
            </a:r>
            <a:endParaRPr lang="en-US" dirty="0"/>
          </a:p>
        </p:txBody>
      </p:sp>
      <p:pic>
        <p:nvPicPr>
          <p:cNvPr id="5" name="Content Placeholder 4" descr="A green logo with white text&#10;&#10;Description automatically generated with low confidence">
            <a:extLst>
              <a:ext uri="{FF2B5EF4-FFF2-40B4-BE49-F238E27FC236}">
                <a16:creationId xmlns:a16="http://schemas.microsoft.com/office/drawing/2014/main" id="{C9634802-7312-42D4-9C91-A1AF37E7757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8200" y="1998046"/>
            <a:ext cx="4351338" cy="4351338"/>
          </a:xfrm>
        </p:spPr>
      </p:pic>
      <p:pic>
        <p:nvPicPr>
          <p:cNvPr id="13" name="Picture 6" descr="Waste Management and Recycling - City of Rancho Mirage">
            <a:extLst>
              <a:ext uri="{FF2B5EF4-FFF2-40B4-BE49-F238E27FC236}">
                <a16:creationId xmlns:a16="http://schemas.microsoft.com/office/drawing/2014/main" id="{4B57F0D3-40AE-4DD7-912A-D05D7878467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9538" y="2565398"/>
            <a:ext cx="5663481" cy="3204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68532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2591</TotalTime>
  <Words>2655</Words>
  <Application>Microsoft Office PowerPoint</Application>
  <PresentationFormat>Widescreen</PresentationFormat>
  <Paragraphs>146</Paragraphs>
  <Slides>10</Slides>
  <Notes>10</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10</vt:i4>
      </vt:variant>
    </vt:vector>
  </HeadingPairs>
  <TitlesOfParts>
    <vt:vector size="18" baseType="lpstr">
      <vt:lpstr>Arial</vt:lpstr>
      <vt:lpstr>Calibri</vt:lpstr>
      <vt:lpstr>Calibri Light</vt:lpstr>
      <vt:lpstr>Office Theme</vt:lpstr>
      <vt:lpstr>Custom Design</vt:lpstr>
      <vt:lpstr>1_Custom Design</vt:lpstr>
      <vt:lpstr>2_Custom Design</vt:lpstr>
      <vt:lpstr>3_Custom Design</vt:lpstr>
      <vt:lpstr>Senate Bill 1383</vt:lpstr>
      <vt:lpstr>History of California Solid Waste Legislation</vt:lpstr>
      <vt:lpstr>SB 1383 Goals and Overview</vt:lpstr>
      <vt:lpstr>SB 1383 Commercial Business Compliance</vt:lpstr>
      <vt:lpstr>SB 1383 Edible Food Recovery Program</vt:lpstr>
      <vt:lpstr>SB 1383 Rates and Fees  </vt:lpstr>
      <vt:lpstr>Exemptions and Waivers</vt:lpstr>
      <vt:lpstr>SB 1383 Resources and Assistance</vt:lpstr>
      <vt:lpstr>Questions-and-Answers</vt:lpstr>
      <vt:lpstr>Senate Bill 1383 Commercial Business Requirements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Wan, Esther</dc:creator>
  <cp:lastModifiedBy>Beavers, Corey</cp:lastModifiedBy>
  <cp:revision>66</cp:revision>
  <cp:lastPrinted>2021-11-01T23:05:50Z</cp:lastPrinted>
  <dcterms:created xsi:type="dcterms:W3CDTF">2021-04-09T16:33:49Z</dcterms:created>
  <dcterms:modified xsi:type="dcterms:W3CDTF">2021-11-01T23:14:49Z</dcterms:modified>
</cp:coreProperties>
</file>